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0" r:id="rId3"/>
    <p:sldId id="281" r:id="rId4"/>
    <p:sldId id="282" r:id="rId5"/>
    <p:sldId id="257" r:id="rId6"/>
    <p:sldId id="283" r:id="rId7"/>
    <p:sldId id="284" r:id="rId8"/>
    <p:sldId id="285" r:id="rId9"/>
    <p:sldId id="287" r:id="rId10"/>
    <p:sldId id="286" r:id="rId11"/>
    <p:sldId id="288" r:id="rId12"/>
    <p:sldId id="289" r:id="rId13"/>
    <p:sldId id="290" r:id="rId14"/>
    <p:sldId id="291" r:id="rId15"/>
    <p:sldId id="296" r:id="rId16"/>
    <p:sldId id="295" r:id="rId17"/>
    <p:sldId id="298" r:id="rId18"/>
    <p:sldId id="279" r:id="rId1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00"/>
    <a:srgbClr val="B92D14"/>
    <a:srgbClr val="35B19D"/>
    <a:srgbClr val="000000"/>
    <a:srgbClr val="4D4D4D"/>
    <a:srgbClr val="35759D"/>
    <a:srgbClr val="006600"/>
    <a:srgbClr val="00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38" autoAdjust="0"/>
    <p:restoredTop sz="82576" autoAdjust="0"/>
  </p:normalViewPr>
  <p:slideViewPr>
    <p:cSldViewPr>
      <p:cViewPr varScale="1">
        <p:scale>
          <a:sx n="60" d="100"/>
          <a:sy n="60" d="100"/>
        </p:scale>
        <p:origin x="14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2E3D29-CF4D-C649-894F-5B33938E9932}" type="doc">
      <dgm:prSet loTypeId="urn:microsoft.com/office/officeart/2005/8/layout/cycle2" loCatId="hierarchy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it-IT"/>
        </a:p>
      </dgm:t>
    </dgm:pt>
    <dgm:pt modelId="{627EB56C-B526-8541-8BE7-F675CA2C33D0}">
      <dgm:prSet phldrT="[Testo]" custT="1"/>
      <dgm:spPr/>
      <dgm:t>
        <a:bodyPr/>
        <a:lstStyle/>
        <a:p>
          <a:r>
            <a:rPr lang="it-IT" sz="1400" b="1" dirty="0"/>
            <a:t>CAPACITA' DI ASCOLTO</a:t>
          </a:r>
        </a:p>
      </dgm:t>
    </dgm:pt>
    <dgm:pt modelId="{B3A37658-1B45-1C45-9AF5-2DB4BF118E3B}" type="parTrans" cxnId="{F9CABBAC-6E4A-0544-A42E-DF7E945470C5}">
      <dgm:prSet/>
      <dgm:spPr/>
      <dgm:t>
        <a:bodyPr/>
        <a:lstStyle/>
        <a:p>
          <a:endParaRPr lang="it-IT" sz="1200"/>
        </a:p>
      </dgm:t>
    </dgm:pt>
    <dgm:pt modelId="{322C5A7C-897D-A84C-B9BD-283B3E9B1D5B}" type="sibTrans" cxnId="{F9CABBAC-6E4A-0544-A42E-DF7E945470C5}">
      <dgm:prSet custT="1"/>
      <dgm:spPr/>
      <dgm:t>
        <a:bodyPr/>
        <a:lstStyle/>
        <a:p>
          <a:endParaRPr lang="it-IT" sz="1200"/>
        </a:p>
      </dgm:t>
    </dgm:pt>
    <dgm:pt modelId="{ADD6A8C7-43E4-9B45-9A0E-B6152A4C6B24}">
      <dgm:prSet phldrT="[Testo]" custT="1"/>
      <dgm:spPr/>
      <dgm:t>
        <a:bodyPr/>
        <a:lstStyle/>
        <a:p>
          <a:r>
            <a:rPr lang="it-IT" sz="1200" b="1" dirty="0"/>
            <a:t>ACCOMPAGNAMENTO</a:t>
          </a:r>
        </a:p>
      </dgm:t>
    </dgm:pt>
    <dgm:pt modelId="{326DE93E-89A0-2A46-88EC-FF067AB88A97}" type="parTrans" cxnId="{07664F7F-F2B1-264F-BED6-98A61A70E37D}">
      <dgm:prSet/>
      <dgm:spPr/>
      <dgm:t>
        <a:bodyPr/>
        <a:lstStyle/>
        <a:p>
          <a:endParaRPr lang="it-IT" sz="1200"/>
        </a:p>
      </dgm:t>
    </dgm:pt>
    <dgm:pt modelId="{27905B0D-1CC8-3F4C-BEEC-E84957C098DD}" type="sibTrans" cxnId="{07664F7F-F2B1-264F-BED6-98A61A70E37D}">
      <dgm:prSet custT="1"/>
      <dgm:spPr/>
      <dgm:t>
        <a:bodyPr/>
        <a:lstStyle/>
        <a:p>
          <a:endParaRPr lang="it-IT" sz="1200"/>
        </a:p>
      </dgm:t>
    </dgm:pt>
    <dgm:pt modelId="{59E2F367-21B3-0541-A19B-DADD960C4355}">
      <dgm:prSet phldrT="[Testo]" custT="1"/>
      <dgm:spPr/>
      <dgm:t>
        <a:bodyPr/>
        <a:lstStyle/>
        <a:p>
          <a:r>
            <a:rPr lang="it-IT" sz="1200" b="1" dirty="0"/>
            <a:t>FORMAZIONE INTEGRALE</a:t>
          </a:r>
        </a:p>
      </dgm:t>
    </dgm:pt>
    <dgm:pt modelId="{6C8DC435-73DB-6843-A9B5-DCD8435BD21A}" type="parTrans" cxnId="{B7260DA5-BABA-2344-8C61-C938A43A4522}">
      <dgm:prSet/>
      <dgm:spPr/>
      <dgm:t>
        <a:bodyPr/>
        <a:lstStyle/>
        <a:p>
          <a:endParaRPr lang="it-IT" sz="1200"/>
        </a:p>
      </dgm:t>
    </dgm:pt>
    <dgm:pt modelId="{30CF1E4C-251F-0A48-B4AD-2F853DE85968}" type="sibTrans" cxnId="{B7260DA5-BABA-2344-8C61-C938A43A4522}">
      <dgm:prSet custT="1"/>
      <dgm:spPr/>
      <dgm:t>
        <a:bodyPr/>
        <a:lstStyle/>
        <a:p>
          <a:endParaRPr lang="it-IT" sz="1200"/>
        </a:p>
      </dgm:t>
    </dgm:pt>
    <dgm:pt modelId="{5993B312-1476-9C46-946A-80C7A81AC196}">
      <dgm:prSet phldrT="[Testo]" custT="1"/>
      <dgm:spPr/>
      <dgm:t>
        <a:bodyPr/>
        <a:lstStyle/>
        <a:p>
          <a:r>
            <a:rPr lang="it-IT" sz="1200" b="1" dirty="0"/>
            <a:t>SCUOLE DI FORMAZIONE</a:t>
          </a:r>
          <a:r>
            <a:rPr lang="it-IT" sz="1200" b="1" baseline="0" dirty="0"/>
            <a:t> ALL’IMPEGNO SOCIALE E POLITICO</a:t>
          </a:r>
          <a:endParaRPr lang="it-IT" sz="1200" b="1" dirty="0"/>
        </a:p>
      </dgm:t>
    </dgm:pt>
    <dgm:pt modelId="{24B2BB37-041C-434A-A036-0CFF7CC6DF3A}" type="parTrans" cxnId="{1E2A9C70-7C07-3C4C-B817-F28CCCAC875B}">
      <dgm:prSet/>
      <dgm:spPr/>
      <dgm:t>
        <a:bodyPr/>
        <a:lstStyle/>
        <a:p>
          <a:endParaRPr lang="it-IT" sz="1200"/>
        </a:p>
      </dgm:t>
    </dgm:pt>
    <dgm:pt modelId="{45850B0F-2C05-D541-93D0-7FB8B64FDCD6}" type="sibTrans" cxnId="{1E2A9C70-7C07-3C4C-B817-F28CCCAC875B}">
      <dgm:prSet custT="1"/>
      <dgm:spPr/>
      <dgm:t>
        <a:bodyPr/>
        <a:lstStyle/>
        <a:p>
          <a:endParaRPr lang="it-IT" sz="1200"/>
        </a:p>
      </dgm:t>
    </dgm:pt>
    <dgm:pt modelId="{258C92FC-C561-B14D-8A30-AE08760F37FC}">
      <dgm:prSet phldrT="[Testo]" custT="1"/>
      <dgm:spPr/>
      <dgm:t>
        <a:bodyPr/>
        <a:lstStyle/>
        <a:p>
          <a:r>
            <a:rPr lang="it-IT" sz="1400" b="1" dirty="0"/>
            <a:t>EDUCAZIONE CULTURA DEL LAVORO</a:t>
          </a:r>
        </a:p>
      </dgm:t>
    </dgm:pt>
    <dgm:pt modelId="{EE192401-A0D5-E040-AB14-E8BCAE59E475}" type="parTrans" cxnId="{5AB48C3A-C49A-9E4A-B176-8ABFDDDE2579}">
      <dgm:prSet/>
      <dgm:spPr/>
      <dgm:t>
        <a:bodyPr/>
        <a:lstStyle/>
        <a:p>
          <a:endParaRPr lang="it-IT" sz="1200"/>
        </a:p>
      </dgm:t>
    </dgm:pt>
    <dgm:pt modelId="{A819F427-73F6-C243-9649-07C3DED8B95C}" type="sibTrans" cxnId="{5AB48C3A-C49A-9E4A-B176-8ABFDDDE2579}">
      <dgm:prSet custT="1"/>
      <dgm:spPr/>
      <dgm:t>
        <a:bodyPr/>
        <a:lstStyle/>
        <a:p>
          <a:endParaRPr lang="it-IT" sz="1200"/>
        </a:p>
      </dgm:t>
    </dgm:pt>
    <dgm:pt modelId="{2BF961F1-2AE9-9B4E-B70B-6A158B1BCFEC}">
      <dgm:prSet custT="1"/>
      <dgm:spPr/>
      <dgm:t>
        <a:bodyPr/>
        <a:lstStyle/>
        <a:p>
          <a:r>
            <a:rPr lang="it-IT" sz="1400" b="1" dirty="0"/>
            <a:t>LETTURA DEI SEGNI DEI TEMPI</a:t>
          </a:r>
        </a:p>
      </dgm:t>
    </dgm:pt>
    <dgm:pt modelId="{8C5C4B49-2A40-5340-830D-1C8595292BC6}" type="parTrans" cxnId="{9DD93C7A-90BE-784D-A59C-ABFA120E934F}">
      <dgm:prSet/>
      <dgm:spPr/>
      <dgm:t>
        <a:bodyPr/>
        <a:lstStyle/>
        <a:p>
          <a:endParaRPr lang="it-IT" sz="1200"/>
        </a:p>
      </dgm:t>
    </dgm:pt>
    <dgm:pt modelId="{B4E46EC9-43B9-F24D-AEEC-1BDB70ECC80F}" type="sibTrans" cxnId="{9DD93C7A-90BE-784D-A59C-ABFA120E934F}">
      <dgm:prSet custT="1"/>
      <dgm:spPr/>
      <dgm:t>
        <a:bodyPr/>
        <a:lstStyle/>
        <a:p>
          <a:endParaRPr lang="it-IT" sz="1200"/>
        </a:p>
      </dgm:t>
    </dgm:pt>
    <dgm:pt modelId="{D1CD1EA0-2314-1D4E-8580-82AEFF996D42}">
      <dgm:prSet/>
      <dgm:spPr/>
      <dgm:t>
        <a:bodyPr/>
        <a:lstStyle/>
        <a:p>
          <a:r>
            <a:rPr lang="it-IT" dirty="0"/>
            <a:t>TESTIMONI DEL LAVORO</a:t>
          </a:r>
        </a:p>
      </dgm:t>
    </dgm:pt>
    <dgm:pt modelId="{CE232A89-62F7-5D48-A3CF-B4255C0C9753}" type="parTrans" cxnId="{7776370C-2137-FC42-AA7C-A2A0229A78EB}">
      <dgm:prSet/>
      <dgm:spPr/>
      <dgm:t>
        <a:bodyPr/>
        <a:lstStyle/>
        <a:p>
          <a:endParaRPr lang="it-IT"/>
        </a:p>
      </dgm:t>
    </dgm:pt>
    <dgm:pt modelId="{9BCD2607-7D48-5F40-8FD7-6D5942269FE2}" type="sibTrans" cxnId="{7776370C-2137-FC42-AA7C-A2A0229A78EB}">
      <dgm:prSet/>
      <dgm:spPr/>
      <dgm:t>
        <a:bodyPr/>
        <a:lstStyle/>
        <a:p>
          <a:endParaRPr lang="it-IT"/>
        </a:p>
      </dgm:t>
    </dgm:pt>
    <dgm:pt modelId="{125EBD8C-6BA5-264D-B90C-E30AB4DB6312}" type="pres">
      <dgm:prSet presAssocID="{682E3D29-CF4D-C649-894F-5B33938E993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0432DD8-E8AF-9D49-918F-7E9C3967C75D}" type="pres">
      <dgm:prSet presAssocID="{627EB56C-B526-8541-8BE7-F675CA2C33D0}" presName="node" presStyleLbl="node1" presStyleIdx="0" presStyleCnt="7" custScaleX="128329" custScaleY="10779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2E4882-FECC-5F4E-AB8A-12399D917E76}" type="pres">
      <dgm:prSet presAssocID="{322C5A7C-897D-A84C-B9BD-283B3E9B1D5B}" presName="sibTrans" presStyleLbl="sibTrans2D1" presStyleIdx="0" presStyleCnt="7"/>
      <dgm:spPr/>
      <dgm:t>
        <a:bodyPr/>
        <a:lstStyle/>
        <a:p>
          <a:endParaRPr lang="it-IT"/>
        </a:p>
      </dgm:t>
    </dgm:pt>
    <dgm:pt modelId="{423B6072-DC51-DB43-A83F-946EDBADAD1C}" type="pres">
      <dgm:prSet presAssocID="{322C5A7C-897D-A84C-B9BD-283B3E9B1D5B}" presName="connectorText" presStyleLbl="sibTrans2D1" presStyleIdx="0" presStyleCnt="7"/>
      <dgm:spPr/>
      <dgm:t>
        <a:bodyPr/>
        <a:lstStyle/>
        <a:p>
          <a:endParaRPr lang="it-IT"/>
        </a:p>
      </dgm:t>
    </dgm:pt>
    <dgm:pt modelId="{4D5A32DC-D7A4-EF4C-BF8B-0CF333D44F27}" type="pres">
      <dgm:prSet presAssocID="{ADD6A8C7-43E4-9B45-9A0E-B6152A4C6B24}" presName="node" presStyleLbl="node1" presStyleIdx="1" presStyleCnt="7" custScaleX="182375" custScaleY="119125" custRadScaleRad="105003" custRadScaleInc="834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6B7F91C-1AE3-B443-AE43-A94ED24E18CA}" type="pres">
      <dgm:prSet presAssocID="{27905B0D-1CC8-3F4C-BEEC-E84957C098DD}" presName="sibTrans" presStyleLbl="sibTrans2D1" presStyleIdx="1" presStyleCnt="7"/>
      <dgm:spPr/>
      <dgm:t>
        <a:bodyPr/>
        <a:lstStyle/>
        <a:p>
          <a:endParaRPr lang="it-IT"/>
        </a:p>
      </dgm:t>
    </dgm:pt>
    <dgm:pt modelId="{8205985B-17E4-D942-BB45-A1C2AD8BA482}" type="pres">
      <dgm:prSet presAssocID="{27905B0D-1CC8-3F4C-BEEC-E84957C098DD}" presName="connectorText" presStyleLbl="sibTrans2D1" presStyleIdx="1" presStyleCnt="7"/>
      <dgm:spPr/>
      <dgm:t>
        <a:bodyPr/>
        <a:lstStyle/>
        <a:p>
          <a:endParaRPr lang="it-IT"/>
        </a:p>
      </dgm:t>
    </dgm:pt>
    <dgm:pt modelId="{64A11C01-3639-E547-9D0C-10C011603B25}" type="pres">
      <dgm:prSet presAssocID="{59E2F367-21B3-0541-A19B-DADD960C4355}" presName="node" presStyleLbl="node1" presStyleIdx="2" presStyleCnt="7" custScaleX="123196" custScaleY="10779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D5333A6-C0C2-9C4C-B21F-1615E9CB245F}" type="pres">
      <dgm:prSet presAssocID="{30CF1E4C-251F-0A48-B4AD-2F853DE85968}" presName="sibTrans" presStyleLbl="sibTrans2D1" presStyleIdx="2" presStyleCnt="7"/>
      <dgm:spPr/>
      <dgm:t>
        <a:bodyPr/>
        <a:lstStyle/>
        <a:p>
          <a:endParaRPr lang="it-IT"/>
        </a:p>
      </dgm:t>
    </dgm:pt>
    <dgm:pt modelId="{9984DF9B-7F89-1848-B060-0B151DDFB306}" type="pres">
      <dgm:prSet presAssocID="{30CF1E4C-251F-0A48-B4AD-2F853DE85968}" presName="connectorText" presStyleLbl="sibTrans2D1" presStyleIdx="2" presStyleCnt="7"/>
      <dgm:spPr/>
      <dgm:t>
        <a:bodyPr/>
        <a:lstStyle/>
        <a:p>
          <a:endParaRPr lang="it-IT"/>
        </a:p>
      </dgm:t>
    </dgm:pt>
    <dgm:pt modelId="{FAA2A862-853F-7F49-A99B-7EE239D180D1}" type="pres">
      <dgm:prSet presAssocID="{5993B312-1476-9C46-946A-80C7A81AC196}" presName="node" presStyleLbl="node1" presStyleIdx="3" presStyleCnt="7" custScaleX="125762" custScaleY="10779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4339EF-B539-574F-ABFE-F23F910D4D3E}" type="pres">
      <dgm:prSet presAssocID="{45850B0F-2C05-D541-93D0-7FB8B64FDCD6}" presName="sibTrans" presStyleLbl="sibTrans2D1" presStyleIdx="3" presStyleCnt="7"/>
      <dgm:spPr/>
      <dgm:t>
        <a:bodyPr/>
        <a:lstStyle/>
        <a:p>
          <a:endParaRPr lang="it-IT"/>
        </a:p>
      </dgm:t>
    </dgm:pt>
    <dgm:pt modelId="{3B3435B5-0D2F-ED42-8841-4D31B03C2A06}" type="pres">
      <dgm:prSet presAssocID="{45850B0F-2C05-D541-93D0-7FB8B64FDCD6}" presName="connectorText" presStyleLbl="sibTrans2D1" presStyleIdx="3" presStyleCnt="7"/>
      <dgm:spPr/>
      <dgm:t>
        <a:bodyPr/>
        <a:lstStyle/>
        <a:p>
          <a:endParaRPr lang="it-IT"/>
        </a:p>
      </dgm:t>
    </dgm:pt>
    <dgm:pt modelId="{C70976BC-BBA1-124F-9DC0-16759CA28EB0}" type="pres">
      <dgm:prSet presAssocID="{258C92FC-C561-B14D-8A30-AE08760F37FC}" presName="node" presStyleLbl="node1" presStyleIdx="4" presStyleCnt="7" custScaleX="133462" custScaleY="11938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85895C9-5025-FD4F-8284-6490BEEFFEE5}" type="pres">
      <dgm:prSet presAssocID="{A819F427-73F6-C243-9649-07C3DED8B95C}" presName="sibTrans" presStyleLbl="sibTrans2D1" presStyleIdx="4" presStyleCnt="7"/>
      <dgm:spPr/>
      <dgm:t>
        <a:bodyPr/>
        <a:lstStyle/>
        <a:p>
          <a:endParaRPr lang="it-IT"/>
        </a:p>
      </dgm:t>
    </dgm:pt>
    <dgm:pt modelId="{759502D4-ED93-0D49-9ED2-D508DABCD2A3}" type="pres">
      <dgm:prSet presAssocID="{A819F427-73F6-C243-9649-07C3DED8B95C}" presName="connectorText" presStyleLbl="sibTrans2D1" presStyleIdx="4" presStyleCnt="7"/>
      <dgm:spPr/>
      <dgm:t>
        <a:bodyPr/>
        <a:lstStyle/>
        <a:p>
          <a:endParaRPr lang="it-IT"/>
        </a:p>
      </dgm:t>
    </dgm:pt>
    <dgm:pt modelId="{1D5A5306-9D84-FA4A-A515-BBB6812DE331}" type="pres">
      <dgm:prSet presAssocID="{D1CD1EA0-2314-1D4E-8580-82AEFF996D42}" presName="node" presStyleLbl="node1" presStyleIdx="5" presStyleCnt="7" custScaleX="122686" custScaleY="10905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5D39F02-7BAD-494A-807E-3006C850C147}" type="pres">
      <dgm:prSet presAssocID="{9BCD2607-7D48-5F40-8FD7-6D5942269FE2}" presName="sibTrans" presStyleLbl="sibTrans2D1" presStyleIdx="5" presStyleCnt="7"/>
      <dgm:spPr/>
      <dgm:t>
        <a:bodyPr/>
        <a:lstStyle/>
        <a:p>
          <a:endParaRPr lang="it-IT"/>
        </a:p>
      </dgm:t>
    </dgm:pt>
    <dgm:pt modelId="{1CAC79A1-FED7-CE4D-BBED-BC3C6594E323}" type="pres">
      <dgm:prSet presAssocID="{9BCD2607-7D48-5F40-8FD7-6D5942269FE2}" presName="connectorText" presStyleLbl="sibTrans2D1" presStyleIdx="5" presStyleCnt="7"/>
      <dgm:spPr/>
      <dgm:t>
        <a:bodyPr/>
        <a:lstStyle/>
        <a:p>
          <a:endParaRPr lang="it-IT"/>
        </a:p>
      </dgm:t>
    </dgm:pt>
    <dgm:pt modelId="{47AFBF4D-23F5-6D4B-BF4E-51CC86919DBE}" type="pres">
      <dgm:prSet presAssocID="{2BF961F1-2AE9-9B4E-B70B-6A158B1BCFEC}" presName="node" presStyleLbl="node1" presStyleIdx="6" presStyleCnt="7" custScaleX="141162" custScaleY="10779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96525F9-1089-BF44-98AE-656AB29F7521}" type="pres">
      <dgm:prSet presAssocID="{B4E46EC9-43B9-F24D-AEEC-1BDB70ECC80F}" presName="sibTrans" presStyleLbl="sibTrans2D1" presStyleIdx="6" presStyleCnt="7"/>
      <dgm:spPr/>
      <dgm:t>
        <a:bodyPr/>
        <a:lstStyle/>
        <a:p>
          <a:endParaRPr lang="it-IT"/>
        </a:p>
      </dgm:t>
    </dgm:pt>
    <dgm:pt modelId="{FD1F56F8-4913-7044-BD31-B5F0F695EC48}" type="pres">
      <dgm:prSet presAssocID="{B4E46EC9-43B9-F24D-AEEC-1BDB70ECC80F}" presName="connectorText" presStyleLbl="sibTrans2D1" presStyleIdx="6" presStyleCnt="7"/>
      <dgm:spPr/>
      <dgm:t>
        <a:bodyPr/>
        <a:lstStyle/>
        <a:p>
          <a:endParaRPr lang="it-IT"/>
        </a:p>
      </dgm:t>
    </dgm:pt>
  </dgm:ptLst>
  <dgm:cxnLst>
    <dgm:cxn modelId="{1F228C67-CDDB-8942-A781-FEFCDAC466E9}" type="presOf" srcId="{B4E46EC9-43B9-F24D-AEEC-1BDB70ECC80F}" destId="{296525F9-1089-BF44-98AE-656AB29F7521}" srcOrd="0" destOrd="0" presId="urn:microsoft.com/office/officeart/2005/8/layout/cycle2"/>
    <dgm:cxn modelId="{9D89A503-771A-9D41-99BE-506BC1069D4C}" type="presOf" srcId="{9BCD2607-7D48-5F40-8FD7-6D5942269FE2}" destId="{D5D39F02-7BAD-494A-807E-3006C850C147}" srcOrd="0" destOrd="0" presId="urn:microsoft.com/office/officeart/2005/8/layout/cycle2"/>
    <dgm:cxn modelId="{88180EF7-A9D1-A14C-82E5-2CD74EE9B1C8}" type="presOf" srcId="{ADD6A8C7-43E4-9B45-9A0E-B6152A4C6B24}" destId="{4D5A32DC-D7A4-EF4C-BF8B-0CF333D44F27}" srcOrd="0" destOrd="0" presId="urn:microsoft.com/office/officeart/2005/8/layout/cycle2"/>
    <dgm:cxn modelId="{8DE1A4DD-713F-0542-862D-7803FE494583}" type="presOf" srcId="{627EB56C-B526-8541-8BE7-F675CA2C33D0}" destId="{60432DD8-E8AF-9D49-918F-7E9C3967C75D}" srcOrd="0" destOrd="0" presId="urn:microsoft.com/office/officeart/2005/8/layout/cycle2"/>
    <dgm:cxn modelId="{ED8FEEEE-BF98-9543-A39E-09DBEC418F74}" type="presOf" srcId="{30CF1E4C-251F-0A48-B4AD-2F853DE85968}" destId="{9984DF9B-7F89-1848-B060-0B151DDFB306}" srcOrd="1" destOrd="0" presId="urn:microsoft.com/office/officeart/2005/8/layout/cycle2"/>
    <dgm:cxn modelId="{567BCA1B-1789-E545-BEC5-CA03A7EBE5A8}" type="presOf" srcId="{59E2F367-21B3-0541-A19B-DADD960C4355}" destId="{64A11C01-3639-E547-9D0C-10C011603B25}" srcOrd="0" destOrd="0" presId="urn:microsoft.com/office/officeart/2005/8/layout/cycle2"/>
    <dgm:cxn modelId="{9F723686-543E-6442-9D52-1058E5DC1284}" type="presOf" srcId="{A819F427-73F6-C243-9649-07C3DED8B95C}" destId="{685895C9-5025-FD4F-8284-6490BEEFFEE5}" srcOrd="0" destOrd="0" presId="urn:microsoft.com/office/officeart/2005/8/layout/cycle2"/>
    <dgm:cxn modelId="{B7260DA5-BABA-2344-8C61-C938A43A4522}" srcId="{682E3D29-CF4D-C649-894F-5B33938E9932}" destId="{59E2F367-21B3-0541-A19B-DADD960C4355}" srcOrd="2" destOrd="0" parTransId="{6C8DC435-73DB-6843-A9B5-DCD8435BD21A}" sibTransId="{30CF1E4C-251F-0A48-B4AD-2F853DE85968}"/>
    <dgm:cxn modelId="{C907F5AD-B691-E143-95FA-31AA8EA71AA6}" type="presOf" srcId="{5993B312-1476-9C46-946A-80C7A81AC196}" destId="{FAA2A862-853F-7F49-A99B-7EE239D180D1}" srcOrd="0" destOrd="0" presId="urn:microsoft.com/office/officeart/2005/8/layout/cycle2"/>
    <dgm:cxn modelId="{1E2A9C70-7C07-3C4C-B817-F28CCCAC875B}" srcId="{682E3D29-CF4D-C649-894F-5B33938E9932}" destId="{5993B312-1476-9C46-946A-80C7A81AC196}" srcOrd="3" destOrd="0" parTransId="{24B2BB37-041C-434A-A036-0CFF7CC6DF3A}" sibTransId="{45850B0F-2C05-D541-93D0-7FB8B64FDCD6}"/>
    <dgm:cxn modelId="{6267A8A1-8E8B-4246-9798-6FDB00890E1C}" type="presOf" srcId="{45850B0F-2C05-D541-93D0-7FB8B64FDCD6}" destId="{254339EF-B539-574F-ABFE-F23F910D4D3E}" srcOrd="0" destOrd="0" presId="urn:microsoft.com/office/officeart/2005/8/layout/cycle2"/>
    <dgm:cxn modelId="{3C17C244-0365-114F-B007-4625FAEC0E77}" type="presOf" srcId="{9BCD2607-7D48-5F40-8FD7-6D5942269FE2}" destId="{1CAC79A1-FED7-CE4D-BBED-BC3C6594E323}" srcOrd="1" destOrd="0" presId="urn:microsoft.com/office/officeart/2005/8/layout/cycle2"/>
    <dgm:cxn modelId="{9DD93C7A-90BE-784D-A59C-ABFA120E934F}" srcId="{682E3D29-CF4D-C649-894F-5B33938E9932}" destId="{2BF961F1-2AE9-9B4E-B70B-6A158B1BCFEC}" srcOrd="6" destOrd="0" parTransId="{8C5C4B49-2A40-5340-830D-1C8595292BC6}" sibTransId="{B4E46EC9-43B9-F24D-AEEC-1BDB70ECC80F}"/>
    <dgm:cxn modelId="{3925ED41-8121-6A48-8E48-6B19F5B2EEA6}" type="presOf" srcId="{322C5A7C-897D-A84C-B9BD-283B3E9B1D5B}" destId="{423B6072-DC51-DB43-A83F-946EDBADAD1C}" srcOrd="1" destOrd="0" presId="urn:microsoft.com/office/officeart/2005/8/layout/cycle2"/>
    <dgm:cxn modelId="{F9CABBAC-6E4A-0544-A42E-DF7E945470C5}" srcId="{682E3D29-CF4D-C649-894F-5B33938E9932}" destId="{627EB56C-B526-8541-8BE7-F675CA2C33D0}" srcOrd="0" destOrd="0" parTransId="{B3A37658-1B45-1C45-9AF5-2DB4BF118E3B}" sibTransId="{322C5A7C-897D-A84C-B9BD-283B3E9B1D5B}"/>
    <dgm:cxn modelId="{BA250DE7-A0B9-BD4D-A7E3-A599F5F5FC63}" type="presOf" srcId="{27905B0D-1CC8-3F4C-BEEC-E84957C098DD}" destId="{16B7F91C-1AE3-B443-AE43-A94ED24E18CA}" srcOrd="0" destOrd="0" presId="urn:microsoft.com/office/officeart/2005/8/layout/cycle2"/>
    <dgm:cxn modelId="{F1C6CADA-BA4D-974D-8F6B-39D80E7CEB4F}" type="presOf" srcId="{30CF1E4C-251F-0A48-B4AD-2F853DE85968}" destId="{DD5333A6-C0C2-9C4C-B21F-1615E9CB245F}" srcOrd="0" destOrd="0" presId="urn:microsoft.com/office/officeart/2005/8/layout/cycle2"/>
    <dgm:cxn modelId="{7AF52203-8269-D44E-BC4B-10717420CC64}" type="presOf" srcId="{2BF961F1-2AE9-9B4E-B70B-6A158B1BCFEC}" destId="{47AFBF4D-23F5-6D4B-BF4E-51CC86919DBE}" srcOrd="0" destOrd="0" presId="urn:microsoft.com/office/officeart/2005/8/layout/cycle2"/>
    <dgm:cxn modelId="{44FB5EB6-078F-7A4E-86AA-F7BBC3A8981F}" type="presOf" srcId="{B4E46EC9-43B9-F24D-AEEC-1BDB70ECC80F}" destId="{FD1F56F8-4913-7044-BD31-B5F0F695EC48}" srcOrd="1" destOrd="0" presId="urn:microsoft.com/office/officeart/2005/8/layout/cycle2"/>
    <dgm:cxn modelId="{59138838-80FB-F34C-9577-58C5D62265AF}" type="presOf" srcId="{45850B0F-2C05-D541-93D0-7FB8B64FDCD6}" destId="{3B3435B5-0D2F-ED42-8841-4D31B03C2A06}" srcOrd="1" destOrd="0" presId="urn:microsoft.com/office/officeart/2005/8/layout/cycle2"/>
    <dgm:cxn modelId="{07664F7F-F2B1-264F-BED6-98A61A70E37D}" srcId="{682E3D29-CF4D-C649-894F-5B33938E9932}" destId="{ADD6A8C7-43E4-9B45-9A0E-B6152A4C6B24}" srcOrd="1" destOrd="0" parTransId="{326DE93E-89A0-2A46-88EC-FF067AB88A97}" sibTransId="{27905B0D-1CC8-3F4C-BEEC-E84957C098DD}"/>
    <dgm:cxn modelId="{6855E2E7-B660-C348-B581-E8FD66C8D66A}" type="presOf" srcId="{27905B0D-1CC8-3F4C-BEEC-E84957C098DD}" destId="{8205985B-17E4-D942-BB45-A1C2AD8BA482}" srcOrd="1" destOrd="0" presId="urn:microsoft.com/office/officeart/2005/8/layout/cycle2"/>
    <dgm:cxn modelId="{7776370C-2137-FC42-AA7C-A2A0229A78EB}" srcId="{682E3D29-CF4D-C649-894F-5B33938E9932}" destId="{D1CD1EA0-2314-1D4E-8580-82AEFF996D42}" srcOrd="5" destOrd="0" parTransId="{CE232A89-62F7-5D48-A3CF-B4255C0C9753}" sibTransId="{9BCD2607-7D48-5F40-8FD7-6D5942269FE2}"/>
    <dgm:cxn modelId="{EF2287A3-8739-E64F-BEEA-4925203D3B8F}" type="presOf" srcId="{322C5A7C-897D-A84C-B9BD-283B3E9B1D5B}" destId="{922E4882-FECC-5F4E-AB8A-12399D917E76}" srcOrd="0" destOrd="0" presId="urn:microsoft.com/office/officeart/2005/8/layout/cycle2"/>
    <dgm:cxn modelId="{5AB48C3A-C49A-9E4A-B176-8ABFDDDE2579}" srcId="{682E3D29-CF4D-C649-894F-5B33938E9932}" destId="{258C92FC-C561-B14D-8A30-AE08760F37FC}" srcOrd="4" destOrd="0" parTransId="{EE192401-A0D5-E040-AB14-E8BCAE59E475}" sibTransId="{A819F427-73F6-C243-9649-07C3DED8B95C}"/>
    <dgm:cxn modelId="{CD3CF79B-54F6-1C45-B92D-7D3C1AA1A8F1}" type="presOf" srcId="{682E3D29-CF4D-C649-894F-5B33938E9932}" destId="{125EBD8C-6BA5-264D-B90C-E30AB4DB6312}" srcOrd="0" destOrd="0" presId="urn:microsoft.com/office/officeart/2005/8/layout/cycle2"/>
    <dgm:cxn modelId="{95D65A76-02D8-514F-AA4C-5DA05C3406BF}" type="presOf" srcId="{A819F427-73F6-C243-9649-07C3DED8B95C}" destId="{759502D4-ED93-0D49-9ED2-D508DABCD2A3}" srcOrd="1" destOrd="0" presId="urn:microsoft.com/office/officeart/2005/8/layout/cycle2"/>
    <dgm:cxn modelId="{BDEECE7C-C337-EF49-B608-2AFB618C5419}" type="presOf" srcId="{258C92FC-C561-B14D-8A30-AE08760F37FC}" destId="{C70976BC-BBA1-124F-9DC0-16759CA28EB0}" srcOrd="0" destOrd="0" presId="urn:microsoft.com/office/officeart/2005/8/layout/cycle2"/>
    <dgm:cxn modelId="{7BD3CD1F-93FC-8A43-BBBB-E4FD8C7AC6A6}" type="presOf" srcId="{D1CD1EA0-2314-1D4E-8580-82AEFF996D42}" destId="{1D5A5306-9D84-FA4A-A515-BBB6812DE331}" srcOrd="0" destOrd="0" presId="urn:microsoft.com/office/officeart/2005/8/layout/cycle2"/>
    <dgm:cxn modelId="{1C093114-B3B2-DA46-A7D2-7CC03960DE9B}" type="presParOf" srcId="{125EBD8C-6BA5-264D-B90C-E30AB4DB6312}" destId="{60432DD8-E8AF-9D49-918F-7E9C3967C75D}" srcOrd="0" destOrd="0" presId="urn:microsoft.com/office/officeart/2005/8/layout/cycle2"/>
    <dgm:cxn modelId="{0D1CA767-F20A-8B4D-AEF0-EF59FE70A045}" type="presParOf" srcId="{125EBD8C-6BA5-264D-B90C-E30AB4DB6312}" destId="{922E4882-FECC-5F4E-AB8A-12399D917E76}" srcOrd="1" destOrd="0" presId="urn:microsoft.com/office/officeart/2005/8/layout/cycle2"/>
    <dgm:cxn modelId="{CF8FD0DC-80C6-6943-9E48-BA990C4AA011}" type="presParOf" srcId="{922E4882-FECC-5F4E-AB8A-12399D917E76}" destId="{423B6072-DC51-DB43-A83F-946EDBADAD1C}" srcOrd="0" destOrd="0" presId="urn:microsoft.com/office/officeart/2005/8/layout/cycle2"/>
    <dgm:cxn modelId="{D5125937-FDD4-8642-AD68-2149C10EADE6}" type="presParOf" srcId="{125EBD8C-6BA5-264D-B90C-E30AB4DB6312}" destId="{4D5A32DC-D7A4-EF4C-BF8B-0CF333D44F27}" srcOrd="2" destOrd="0" presId="urn:microsoft.com/office/officeart/2005/8/layout/cycle2"/>
    <dgm:cxn modelId="{28246C9D-0880-6942-9D54-047B828EA61C}" type="presParOf" srcId="{125EBD8C-6BA5-264D-B90C-E30AB4DB6312}" destId="{16B7F91C-1AE3-B443-AE43-A94ED24E18CA}" srcOrd="3" destOrd="0" presId="urn:microsoft.com/office/officeart/2005/8/layout/cycle2"/>
    <dgm:cxn modelId="{3616ED4C-FF72-0A49-9A10-9BB7B3824C62}" type="presParOf" srcId="{16B7F91C-1AE3-B443-AE43-A94ED24E18CA}" destId="{8205985B-17E4-D942-BB45-A1C2AD8BA482}" srcOrd="0" destOrd="0" presId="urn:microsoft.com/office/officeart/2005/8/layout/cycle2"/>
    <dgm:cxn modelId="{10064D95-C218-8F49-B114-C857E161AC8E}" type="presParOf" srcId="{125EBD8C-6BA5-264D-B90C-E30AB4DB6312}" destId="{64A11C01-3639-E547-9D0C-10C011603B25}" srcOrd="4" destOrd="0" presId="urn:microsoft.com/office/officeart/2005/8/layout/cycle2"/>
    <dgm:cxn modelId="{F2656844-AB56-224C-B804-5CCAEF8C36EF}" type="presParOf" srcId="{125EBD8C-6BA5-264D-B90C-E30AB4DB6312}" destId="{DD5333A6-C0C2-9C4C-B21F-1615E9CB245F}" srcOrd="5" destOrd="0" presId="urn:microsoft.com/office/officeart/2005/8/layout/cycle2"/>
    <dgm:cxn modelId="{171F2ED3-5541-E546-B6A2-F917039E59B6}" type="presParOf" srcId="{DD5333A6-C0C2-9C4C-B21F-1615E9CB245F}" destId="{9984DF9B-7F89-1848-B060-0B151DDFB306}" srcOrd="0" destOrd="0" presId="urn:microsoft.com/office/officeart/2005/8/layout/cycle2"/>
    <dgm:cxn modelId="{6E9B72C8-CEEF-704A-9349-0961A0F0329A}" type="presParOf" srcId="{125EBD8C-6BA5-264D-B90C-E30AB4DB6312}" destId="{FAA2A862-853F-7F49-A99B-7EE239D180D1}" srcOrd="6" destOrd="0" presId="urn:microsoft.com/office/officeart/2005/8/layout/cycle2"/>
    <dgm:cxn modelId="{A1D4E41F-DDFC-2048-8968-F420517EF826}" type="presParOf" srcId="{125EBD8C-6BA5-264D-B90C-E30AB4DB6312}" destId="{254339EF-B539-574F-ABFE-F23F910D4D3E}" srcOrd="7" destOrd="0" presId="urn:microsoft.com/office/officeart/2005/8/layout/cycle2"/>
    <dgm:cxn modelId="{540F1017-473F-E944-B730-A3A1DE1A9608}" type="presParOf" srcId="{254339EF-B539-574F-ABFE-F23F910D4D3E}" destId="{3B3435B5-0D2F-ED42-8841-4D31B03C2A06}" srcOrd="0" destOrd="0" presId="urn:microsoft.com/office/officeart/2005/8/layout/cycle2"/>
    <dgm:cxn modelId="{604FBAE4-D4DA-3744-8746-FF45771804D2}" type="presParOf" srcId="{125EBD8C-6BA5-264D-B90C-E30AB4DB6312}" destId="{C70976BC-BBA1-124F-9DC0-16759CA28EB0}" srcOrd="8" destOrd="0" presId="urn:microsoft.com/office/officeart/2005/8/layout/cycle2"/>
    <dgm:cxn modelId="{9AB2F83B-65A3-114B-9587-55A62AEE85F3}" type="presParOf" srcId="{125EBD8C-6BA5-264D-B90C-E30AB4DB6312}" destId="{685895C9-5025-FD4F-8284-6490BEEFFEE5}" srcOrd="9" destOrd="0" presId="urn:microsoft.com/office/officeart/2005/8/layout/cycle2"/>
    <dgm:cxn modelId="{E6ED9FEB-6098-BC40-92B6-CD2F1DB767AB}" type="presParOf" srcId="{685895C9-5025-FD4F-8284-6490BEEFFEE5}" destId="{759502D4-ED93-0D49-9ED2-D508DABCD2A3}" srcOrd="0" destOrd="0" presId="urn:microsoft.com/office/officeart/2005/8/layout/cycle2"/>
    <dgm:cxn modelId="{251BCBFC-46DC-1449-97EA-DB8E57764B16}" type="presParOf" srcId="{125EBD8C-6BA5-264D-B90C-E30AB4DB6312}" destId="{1D5A5306-9D84-FA4A-A515-BBB6812DE331}" srcOrd="10" destOrd="0" presId="urn:microsoft.com/office/officeart/2005/8/layout/cycle2"/>
    <dgm:cxn modelId="{1BA210B1-10B2-B74E-A258-B520479CBAAB}" type="presParOf" srcId="{125EBD8C-6BA5-264D-B90C-E30AB4DB6312}" destId="{D5D39F02-7BAD-494A-807E-3006C850C147}" srcOrd="11" destOrd="0" presId="urn:microsoft.com/office/officeart/2005/8/layout/cycle2"/>
    <dgm:cxn modelId="{23746EBC-4099-E149-83A5-C58B67EA7ADE}" type="presParOf" srcId="{D5D39F02-7BAD-494A-807E-3006C850C147}" destId="{1CAC79A1-FED7-CE4D-BBED-BC3C6594E323}" srcOrd="0" destOrd="0" presId="urn:microsoft.com/office/officeart/2005/8/layout/cycle2"/>
    <dgm:cxn modelId="{12BEDC96-33F2-5945-A88E-D6D47F419D1C}" type="presParOf" srcId="{125EBD8C-6BA5-264D-B90C-E30AB4DB6312}" destId="{47AFBF4D-23F5-6D4B-BF4E-51CC86919DBE}" srcOrd="12" destOrd="0" presId="urn:microsoft.com/office/officeart/2005/8/layout/cycle2"/>
    <dgm:cxn modelId="{96D72BDC-6DD0-CE42-A08F-4F335CCDA0A1}" type="presParOf" srcId="{125EBD8C-6BA5-264D-B90C-E30AB4DB6312}" destId="{296525F9-1089-BF44-98AE-656AB29F7521}" srcOrd="13" destOrd="0" presId="urn:microsoft.com/office/officeart/2005/8/layout/cycle2"/>
    <dgm:cxn modelId="{B30BC785-4737-E647-AAF6-90FE8F56C467}" type="presParOf" srcId="{296525F9-1089-BF44-98AE-656AB29F7521}" destId="{FD1F56F8-4913-7044-BD31-B5F0F695EC4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32DD8-E8AF-9D49-918F-7E9C3967C75D}">
      <dsp:nvSpPr>
        <dsp:cNvPr id="0" name=""/>
        <dsp:cNvSpPr/>
      </dsp:nvSpPr>
      <dsp:spPr>
        <a:xfrm>
          <a:off x="4371642" y="-88456"/>
          <a:ext cx="1694507" cy="1423381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/>
            <a:t>CAPACITA' DI ASCOLTO</a:t>
          </a:r>
        </a:p>
      </dsp:txBody>
      <dsp:txXfrm>
        <a:off x="4619797" y="119993"/>
        <a:ext cx="1198197" cy="1006483"/>
      </dsp:txXfrm>
    </dsp:sp>
    <dsp:sp modelId="{922E4882-FECC-5F4E-AB8A-12399D917E76}">
      <dsp:nvSpPr>
        <dsp:cNvPr id="0" name=""/>
        <dsp:cNvSpPr/>
      </dsp:nvSpPr>
      <dsp:spPr>
        <a:xfrm rot="1441166">
          <a:off x="6003762" y="774333"/>
          <a:ext cx="108429" cy="4456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/>
        </a:p>
      </dsp:txBody>
      <dsp:txXfrm>
        <a:off x="6005170" y="856843"/>
        <a:ext cx="75900" cy="267388"/>
      </dsp:txXfrm>
    </dsp:sp>
    <dsp:sp modelId="{4D5A32DC-D7A4-EF4C-BF8B-0CF333D44F27}">
      <dsp:nvSpPr>
        <dsp:cNvPr id="0" name=""/>
        <dsp:cNvSpPr/>
      </dsp:nvSpPr>
      <dsp:spPr>
        <a:xfrm>
          <a:off x="5944780" y="696804"/>
          <a:ext cx="2408151" cy="1572973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21133"/>
                <a:lumOff val="16612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21133"/>
                <a:lumOff val="16612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21133"/>
                <a:lumOff val="166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/>
            <a:t>ACCOMPAGNAMENTO</a:t>
          </a:r>
        </a:p>
      </dsp:txBody>
      <dsp:txXfrm>
        <a:off x="6297446" y="927161"/>
        <a:ext cx="1702819" cy="1112259"/>
      </dsp:txXfrm>
    </dsp:sp>
    <dsp:sp modelId="{16B7F91C-1AE3-B443-AE43-A94ED24E18CA}">
      <dsp:nvSpPr>
        <dsp:cNvPr id="0" name=""/>
        <dsp:cNvSpPr/>
      </dsp:nvSpPr>
      <dsp:spPr>
        <a:xfrm rot="4875654">
          <a:off x="7183082" y="2258680"/>
          <a:ext cx="238438" cy="4456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20979"/>
                <a:lumOff val="13838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20979"/>
                <a:lumOff val="13838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20979"/>
                <a:lumOff val="138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/>
        </a:p>
      </dsp:txBody>
      <dsp:txXfrm>
        <a:off x="7213413" y="2312460"/>
        <a:ext cx="166907" cy="267388"/>
      </dsp:txXfrm>
    </dsp:sp>
    <dsp:sp modelId="{64A11C01-3639-E547-9D0C-10C011603B25}">
      <dsp:nvSpPr>
        <dsp:cNvPr id="0" name=""/>
        <dsp:cNvSpPr/>
      </dsp:nvSpPr>
      <dsp:spPr>
        <a:xfrm>
          <a:off x="6632563" y="2704152"/>
          <a:ext cx="1626728" cy="1423381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42267"/>
                <a:lumOff val="33224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42267"/>
                <a:lumOff val="33224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42267"/>
                <a:lumOff val="33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/>
            <a:t>FORMAZIONE INTEGRALE</a:t>
          </a:r>
        </a:p>
      </dsp:txBody>
      <dsp:txXfrm>
        <a:off x="6870792" y="2912601"/>
        <a:ext cx="1150270" cy="1006483"/>
      </dsp:txXfrm>
    </dsp:sp>
    <dsp:sp modelId="{DD5333A6-C0C2-9C4C-B21F-1615E9CB245F}">
      <dsp:nvSpPr>
        <dsp:cNvPr id="0" name=""/>
        <dsp:cNvSpPr/>
      </dsp:nvSpPr>
      <dsp:spPr>
        <a:xfrm rot="7714286">
          <a:off x="6705734" y="3960281"/>
          <a:ext cx="256644" cy="4456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41958"/>
                <a:lumOff val="27677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41958"/>
                <a:lumOff val="27677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41958"/>
                <a:lumOff val="276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/>
        </a:p>
      </dsp:txBody>
      <dsp:txXfrm rot="10800000">
        <a:off x="6768233" y="4019313"/>
        <a:ext cx="179651" cy="267388"/>
      </dsp:txXfrm>
    </dsp:sp>
    <dsp:sp modelId="{FAA2A862-853F-7F49-A99B-7EE239D180D1}">
      <dsp:nvSpPr>
        <dsp:cNvPr id="0" name=""/>
        <dsp:cNvSpPr/>
      </dsp:nvSpPr>
      <dsp:spPr>
        <a:xfrm>
          <a:off x="5379713" y="4253934"/>
          <a:ext cx="1660611" cy="1423381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63400"/>
                <a:lumOff val="49836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63400"/>
                <a:lumOff val="49836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63400"/>
                <a:lumOff val="4983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/>
            <a:t>SCUOLE DI FORMAZIONE</a:t>
          </a:r>
          <a:r>
            <a:rPr lang="it-IT" sz="1200" b="1" kern="1200" baseline="0" dirty="0"/>
            <a:t> ALL’IMPEGNO SOCIALE E POLITICO</a:t>
          </a:r>
          <a:endParaRPr lang="it-IT" sz="1200" b="1" kern="1200" dirty="0"/>
        </a:p>
      </dsp:txBody>
      <dsp:txXfrm>
        <a:off x="5622904" y="4462383"/>
        <a:ext cx="1174229" cy="1006483"/>
      </dsp:txXfrm>
    </dsp:sp>
    <dsp:sp modelId="{254339EF-B539-574F-ABFE-F23F910D4D3E}">
      <dsp:nvSpPr>
        <dsp:cNvPr id="0" name=""/>
        <dsp:cNvSpPr/>
      </dsp:nvSpPr>
      <dsp:spPr>
        <a:xfrm rot="10800000">
          <a:off x="5176615" y="4742800"/>
          <a:ext cx="143522" cy="4456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62937"/>
                <a:lumOff val="41515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62937"/>
                <a:lumOff val="41515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62937"/>
                <a:lumOff val="415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/>
        </a:p>
      </dsp:txBody>
      <dsp:txXfrm rot="10800000">
        <a:off x="5219672" y="4831930"/>
        <a:ext cx="100465" cy="267388"/>
      </dsp:txXfrm>
    </dsp:sp>
    <dsp:sp modelId="{C70976BC-BBA1-124F-9DC0-16759CA28EB0}">
      <dsp:nvSpPr>
        <dsp:cNvPr id="0" name=""/>
        <dsp:cNvSpPr/>
      </dsp:nvSpPr>
      <dsp:spPr>
        <a:xfrm>
          <a:off x="3346631" y="4177428"/>
          <a:ext cx="1762285" cy="1576393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63400"/>
                <a:lumOff val="49836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63400"/>
                <a:lumOff val="49836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63400"/>
                <a:lumOff val="4983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/>
            <a:t>EDUCAZIONE CULTURA DEL LAVORO</a:t>
          </a:r>
        </a:p>
      </dsp:txBody>
      <dsp:txXfrm>
        <a:off x="3604712" y="4408285"/>
        <a:ext cx="1246123" cy="1114679"/>
      </dsp:txXfrm>
    </dsp:sp>
    <dsp:sp modelId="{685895C9-5025-FD4F-8284-6490BEEFFEE5}">
      <dsp:nvSpPr>
        <dsp:cNvPr id="0" name=""/>
        <dsp:cNvSpPr/>
      </dsp:nvSpPr>
      <dsp:spPr>
        <a:xfrm rot="13885714">
          <a:off x="3483305" y="3945583"/>
          <a:ext cx="217418" cy="4456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62937"/>
                <a:lumOff val="41515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62937"/>
                <a:lumOff val="41515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62937"/>
                <a:lumOff val="415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/>
        </a:p>
      </dsp:txBody>
      <dsp:txXfrm rot="10800000">
        <a:off x="3536251" y="4060210"/>
        <a:ext cx="152193" cy="267388"/>
      </dsp:txXfrm>
    </dsp:sp>
    <dsp:sp modelId="{1D5A5306-9D84-FA4A-A515-BBB6812DE331}">
      <dsp:nvSpPr>
        <dsp:cNvPr id="0" name=""/>
        <dsp:cNvSpPr/>
      </dsp:nvSpPr>
      <dsp:spPr>
        <a:xfrm>
          <a:off x="2181867" y="2695840"/>
          <a:ext cx="1619994" cy="1440005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42267"/>
                <a:lumOff val="33224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42267"/>
                <a:lumOff val="33224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42267"/>
                <a:lumOff val="33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/>
            <a:t>TESTIMONI DEL LAVORO</a:t>
          </a:r>
        </a:p>
      </dsp:txBody>
      <dsp:txXfrm>
        <a:off x="2419110" y="2906724"/>
        <a:ext cx="1145508" cy="1018237"/>
      </dsp:txXfrm>
    </dsp:sp>
    <dsp:sp modelId="{D5D39F02-7BAD-494A-807E-3006C850C147}">
      <dsp:nvSpPr>
        <dsp:cNvPr id="0" name=""/>
        <dsp:cNvSpPr/>
      </dsp:nvSpPr>
      <dsp:spPr>
        <a:xfrm rot="16971429">
          <a:off x="3068204" y="2232380"/>
          <a:ext cx="285839" cy="4456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41958"/>
                <a:lumOff val="27677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41958"/>
                <a:lumOff val="27677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41958"/>
                <a:lumOff val="276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/>
        </a:p>
      </dsp:txBody>
      <dsp:txXfrm>
        <a:off x="3101539" y="2363311"/>
        <a:ext cx="200087" cy="267388"/>
      </dsp:txXfrm>
    </dsp:sp>
    <dsp:sp modelId="{47AFBF4D-23F5-6D4B-BF4E-51CC86919DBE}">
      <dsp:nvSpPr>
        <dsp:cNvPr id="0" name=""/>
        <dsp:cNvSpPr/>
      </dsp:nvSpPr>
      <dsp:spPr>
        <a:xfrm>
          <a:off x="2500975" y="771607"/>
          <a:ext cx="1863959" cy="1423381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21133"/>
                <a:lumOff val="16612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21133"/>
                <a:lumOff val="16612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21133"/>
                <a:lumOff val="166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/>
            <a:t>LETTURA DEI SEGNI DEI TEMPI</a:t>
          </a:r>
        </a:p>
      </dsp:txBody>
      <dsp:txXfrm>
        <a:off x="2773945" y="980056"/>
        <a:ext cx="1318019" cy="1006483"/>
      </dsp:txXfrm>
    </dsp:sp>
    <dsp:sp modelId="{296525F9-1089-BF44-98AE-656AB29F7521}">
      <dsp:nvSpPr>
        <dsp:cNvPr id="0" name=""/>
        <dsp:cNvSpPr/>
      </dsp:nvSpPr>
      <dsp:spPr>
        <a:xfrm rot="20057143">
          <a:off x="4271392" y="819507"/>
          <a:ext cx="154475" cy="4456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20979"/>
                <a:lumOff val="13838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20979"/>
                <a:lumOff val="13838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20979"/>
                <a:lumOff val="138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/>
        </a:p>
      </dsp:txBody>
      <dsp:txXfrm>
        <a:off x="4273687" y="918691"/>
        <a:ext cx="108133" cy="267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CFB95171-5D85-9717-03D7-C7DDF164606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C55ED415-EB9B-45EB-13C6-57AEB2139B2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211BA70B-3844-0BB0-1A57-D14D05F852A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2D3EC593-F820-2CA1-8E16-2F79A06B0BE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C8F9B1C0-7433-663D-FD8D-065AF8297C5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1B12C5B9-39DA-EA95-1F52-9CA41D70CE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2CD642-C4FB-4FC2-8B1F-5B6441E888CF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809417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46E5446-5947-816E-1AC2-D4B3AD170B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BB7B9EA-B109-42B6-8762-ECBADD074D0D}" type="slidenum">
              <a:rPr lang="en-US" altLang="it-IT" sz="1200"/>
              <a:pPr eaLnBrk="1" hangingPunct="1"/>
              <a:t>1</a:t>
            </a:fld>
            <a:endParaRPr lang="en-US" altLang="it-IT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AC06EA3-F4BD-4634-F7A6-394F194040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C4D27EA-EFC7-96A7-3C76-5AF098A2BE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49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653029FA-61F4-6132-1E7F-7B2D07D8C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8CF6411-037C-4088-949B-DC9C0ED2E28E}" type="slidenum">
              <a:rPr lang="en-US" altLang="it-IT" sz="1200"/>
              <a:pPr eaLnBrk="1" hangingPunct="1"/>
              <a:t>2</a:t>
            </a:fld>
            <a:endParaRPr lang="en-US" altLang="it-IT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5EA197F0-CF3E-CA3F-EA2A-DBC4982C71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AC76AC15-5D34-6548-7337-D1644040A5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302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653029FA-61F4-6132-1E7F-7B2D07D8C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8CF6411-037C-4088-949B-DC9C0ED2E28E}" type="slidenum">
              <a:rPr lang="en-US" altLang="it-IT" sz="1200"/>
              <a:pPr eaLnBrk="1" hangingPunct="1"/>
              <a:t>3</a:t>
            </a:fld>
            <a:endParaRPr lang="en-US" altLang="it-IT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5EA197F0-CF3E-CA3F-EA2A-DBC4982C71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AC76AC15-5D34-6548-7337-D1644040A5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408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653029FA-61F4-6132-1E7F-7B2D07D8C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8CF6411-037C-4088-949B-DC9C0ED2E28E}" type="slidenum">
              <a:rPr lang="en-US" altLang="it-IT" sz="1200"/>
              <a:pPr eaLnBrk="1" hangingPunct="1"/>
              <a:t>4</a:t>
            </a:fld>
            <a:endParaRPr lang="en-US" altLang="it-IT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5EA197F0-CF3E-CA3F-EA2A-DBC4982C71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AC76AC15-5D34-6548-7337-D1644040A5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126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653029FA-61F4-6132-1E7F-7B2D07D8C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8CF6411-037C-4088-949B-DC9C0ED2E28E}" type="slidenum">
              <a:rPr lang="en-US" altLang="it-IT" sz="1200"/>
              <a:pPr eaLnBrk="1" hangingPunct="1"/>
              <a:t>5</a:t>
            </a:fld>
            <a:endParaRPr lang="en-US" altLang="it-IT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5EA197F0-CF3E-CA3F-EA2A-DBC4982C71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AC76AC15-5D34-6548-7337-D1644040A5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altLang="it-IT" dirty="0">
                <a:latin typeface="Arial" panose="020B0604020202020204" pitchFamily="34" charset="0"/>
              </a:rPr>
              <a:t>E’ l’unica volta che viene ricordato che Gesù esce di casa. Preme sottolineare, dunque, il movimento di Gesù dal “dentro” al “fuori”. Al termine del capitolo 12, Gesù</a:t>
            </a:r>
            <a:r>
              <a:rPr lang="it-IT" altLang="it-IT" baseline="0" dirty="0">
                <a:latin typeface="Arial" panose="020B0604020202020204" pitchFamily="34" charset="0"/>
              </a:rPr>
              <a:t> aveva provocato discepoli, folle e parenti a uscire dallo spazio circoscritto dei legami di sangue per tessere all’esterno relazioni nuove, profonde quanto quelle familiari, o addirittura superiori.</a:t>
            </a:r>
            <a:endParaRPr lang="it-IT" altLang="it-IT" dirty="0">
              <a:latin typeface="Arial" panose="020B0604020202020204" pitchFamily="34" charset="0"/>
            </a:endParaRPr>
          </a:p>
          <a:p>
            <a:pPr eaLnBrk="1" hangingPunct="1"/>
            <a:r>
              <a:rPr lang="it-IT" altLang="it-IT" dirty="0">
                <a:latin typeface="Arial" panose="020B0604020202020204" pitchFamily="34" charset="0"/>
              </a:rPr>
              <a:t>Mare: male,</a:t>
            </a:r>
            <a:r>
              <a:rPr lang="it-IT" altLang="it-IT" baseline="0" dirty="0">
                <a:latin typeface="Arial" panose="020B0604020202020204" pitchFamily="34" charset="0"/>
              </a:rPr>
              <a:t> situazioni complesse della vita. Gesù si pone sulla barca dinanzi alle persone nell’intento di valorizzarne i volti e le situazioni che ciascuno vive nella propria quotidianità.</a:t>
            </a:r>
          </a:p>
          <a:p>
            <a:pPr eaLnBrk="1" hangingPunct="1"/>
            <a:r>
              <a:rPr lang="it-IT" altLang="it-IT" baseline="0" dirty="0">
                <a:latin typeface="Arial" panose="020B0604020202020204" pitchFamily="34" charset="0"/>
              </a:rPr>
              <a:t>C’è il desiderio da parte della folla di sentir parlare Gesù</a:t>
            </a:r>
          </a:p>
          <a:p>
            <a:pPr eaLnBrk="1" hangingPunct="1"/>
            <a:endParaRPr lang="it-IT" altLang="it-IT" baseline="0" dirty="0">
              <a:latin typeface="Arial" panose="020B0604020202020204" pitchFamily="34" charset="0"/>
            </a:endParaRPr>
          </a:p>
          <a:p>
            <a:pPr eaLnBrk="1" hangingPunct="1"/>
            <a:r>
              <a:rPr lang="it-IT" altLang="it-IT" baseline="0" dirty="0">
                <a:latin typeface="Arial" panose="020B0604020202020204" pitchFamily="34" charset="0"/>
              </a:rPr>
              <a:t>Prima delle 7 parabole di discernimento del capitolo 13</a:t>
            </a:r>
            <a:endParaRPr lang="ru-RU" altLang="it-I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78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Non potendo più insegnare apertamente,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 causa della crescente opposizione dei giudei nei suoi confronti, Gesù si avvale delle parabole.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 parabola del seminatore è la prima delle sette che nel vangelo di Matteo compongono il discorso delle parabole sul Regno di Dio.</a:t>
            </a:r>
          </a:p>
          <a:p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Attraverso il ricorso a metafore che fanno riferimento a situazioni altre rispetto a quelle narrate, gli uditori sono condotti ad un esercizio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che richiede intelligenza, fantasia, capacità riflessiva per tornare al reale con un’acquisizione nuova.</a:t>
            </a:r>
            <a:endParaRPr lang="it-IT" sz="1200" b="0" i="0" u="none" strike="noStrike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CD642-C4FB-4FC2-8B1F-5B6441E888CF}" type="slidenum">
              <a:rPr lang="en-US" altLang="it-IT" smtClean="0"/>
              <a:pPr/>
              <a:t>6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750821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CD642-C4FB-4FC2-8B1F-5B6441E888CF}" type="slidenum">
              <a:rPr lang="en-US" altLang="it-IT" smtClean="0"/>
              <a:pPr/>
              <a:t>14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642240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DSC sapere pratico, circolare che nasce dal continuo confronto tra il Vangelo e la storia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CD642-C4FB-4FC2-8B1F-5B6441E888CF}" type="slidenum">
              <a:rPr lang="en-US" altLang="it-IT" smtClean="0"/>
              <a:pPr/>
              <a:t>15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943019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34CA67BF-D5DC-E077-2CB9-F58248CCBB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9785742-B3F4-4428-BD05-7270D1C5857A}" type="slidenum">
              <a:rPr lang="en-US" altLang="it-IT" sz="1200"/>
              <a:pPr eaLnBrk="1" hangingPunct="1"/>
              <a:t>18</a:t>
            </a:fld>
            <a:endParaRPr lang="en-US" altLang="it-IT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1956B375-D8F2-FA1F-1C7D-A9D0A7AA45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A6BA12D9-92A7-752B-573B-E01EF0B528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513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noProof="0"/>
              <a:t>Fare clic per modificare lo stile del titolo dello schema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noProof="0"/>
              <a:t>Fare clic per modificare lo stile del sottotitolo dello schema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7978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7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6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86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8374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21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8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2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66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91179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9021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4B11A6D-7D3A-8BAD-F17E-A2AA73863D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  <a:endParaRPr lang="en-US" altLang="it-IT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331758D-C37E-6DF2-03D5-9A855D1270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>
            <a:extLst>
              <a:ext uri="{FF2B5EF4-FFF2-40B4-BE49-F238E27FC236}">
                <a16:creationId xmlns:a16="http://schemas.microsoft.com/office/drawing/2014/main" id="{8D0278E6-EFA3-D7A2-846C-57E0EB992F6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0810" y="1202042"/>
            <a:ext cx="3313118" cy="1146837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it-IT" dirty="0" err="1">
                <a:solidFill>
                  <a:srgbClr val="008000"/>
                </a:solidFill>
              </a:rPr>
              <a:t>Preghiera</a:t>
            </a:r>
            <a:r>
              <a:rPr lang="en-US" altLang="it-IT" dirty="0">
                <a:solidFill>
                  <a:srgbClr val="008000"/>
                </a:solidFill>
              </a:rPr>
              <a:t> e </a:t>
            </a:r>
            <a:r>
              <a:rPr lang="en-US" altLang="it-IT" dirty="0" err="1">
                <a:solidFill>
                  <a:srgbClr val="008000"/>
                </a:solidFill>
              </a:rPr>
              <a:t>lectio</a:t>
            </a:r>
            <a:endParaRPr lang="ru-RU" altLang="it-IT" dirty="0">
              <a:solidFill>
                <a:srgbClr val="008000"/>
              </a:solidFill>
            </a:endParaRPr>
          </a:p>
        </p:txBody>
      </p:sp>
      <p:sp>
        <p:nvSpPr>
          <p:cNvPr id="2051" name="Rectangle 8">
            <a:extLst>
              <a:ext uri="{FF2B5EF4-FFF2-40B4-BE49-F238E27FC236}">
                <a16:creationId xmlns:a16="http://schemas.microsoft.com/office/drawing/2014/main" id="{8F42A5F5-1573-E984-02EA-B1B9B97ABAD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44730" y="3255640"/>
            <a:ext cx="28956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it-IT" dirty="0" err="1">
                <a:solidFill>
                  <a:srgbClr val="008000"/>
                </a:solidFill>
              </a:rPr>
              <a:t>Simona</a:t>
            </a:r>
            <a:r>
              <a:rPr lang="en-US" altLang="it-IT" dirty="0">
                <a:solidFill>
                  <a:srgbClr val="008000"/>
                </a:solidFill>
              </a:rPr>
              <a:t> </a:t>
            </a:r>
            <a:r>
              <a:rPr lang="en-US" altLang="it-IT" dirty="0" err="1">
                <a:solidFill>
                  <a:srgbClr val="008000"/>
                </a:solidFill>
              </a:rPr>
              <a:t>Loperte</a:t>
            </a:r>
            <a:endParaRPr lang="ru-RU" altLang="it-IT" dirty="0">
              <a:solidFill>
                <a:srgbClr val="00800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688474" y="6292127"/>
            <a:ext cx="7059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cap="small" dirty="0">
                <a:solidFill>
                  <a:srgbClr val="000000"/>
                </a:solidFill>
                <a:latin typeface="Arial Narrow" charset="0"/>
                <a:ea typeface="Calibri" charset="0"/>
                <a:cs typeface="Times New Roman" charset="0"/>
              </a:rPr>
              <a:t>Consulta Nazionale di pastorale sociale e il lavoro</a:t>
            </a:r>
            <a:r>
              <a:rPr lang="it-IT" dirty="0"/>
              <a:t>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55670"/>
            <a:ext cx="1298122" cy="1298122"/>
          </a:xfrm>
          <a:prstGeom prst="rect">
            <a:avLst/>
          </a:prstGeom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id="{8F42A5F5-1573-E984-02EA-B1B9B97AB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4043925"/>
            <a:ext cx="309634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altLang="it-IT" sz="1800" kern="0" dirty="0">
                <a:solidFill>
                  <a:srgbClr val="008000"/>
                </a:solidFill>
              </a:rPr>
              <a:t>25 </a:t>
            </a:r>
            <a:r>
              <a:rPr lang="en-US" altLang="it-IT" sz="1800" kern="0" dirty="0" err="1">
                <a:solidFill>
                  <a:srgbClr val="008000"/>
                </a:solidFill>
              </a:rPr>
              <a:t>giugno</a:t>
            </a:r>
            <a:r>
              <a:rPr lang="en-US" altLang="it-IT" sz="1800" kern="0" dirty="0">
                <a:solidFill>
                  <a:srgbClr val="008000"/>
                </a:solidFill>
              </a:rPr>
              <a:t> 2022</a:t>
            </a:r>
          </a:p>
          <a:p>
            <a:pPr algn="ctr"/>
            <a:r>
              <a:rPr lang="en-US" altLang="it-IT" sz="1800" kern="0" dirty="0" err="1">
                <a:solidFill>
                  <a:srgbClr val="008000"/>
                </a:solidFill>
              </a:rPr>
              <a:t>Tarquinia</a:t>
            </a:r>
            <a:endParaRPr lang="ru-RU" altLang="it-IT" sz="1800" kern="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3968" y="980728"/>
            <a:ext cx="4536504" cy="2810366"/>
          </a:xfrm>
        </p:spPr>
        <p:txBody>
          <a:bodyPr/>
          <a:lstStyle/>
          <a:p>
            <a:pPr marL="0" indent="0">
              <a:buNone/>
            </a:pPr>
            <a:r>
              <a:rPr lang="it-IT" b="1" u="sng" dirty="0">
                <a:solidFill>
                  <a:srgbClr val="FF0000"/>
                </a:solidFill>
              </a:rPr>
              <a:t>Gaudente</a:t>
            </a:r>
            <a:r>
              <a:rPr lang="it-IT" dirty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it-IT" b="1" dirty="0">
                <a:solidFill>
                  <a:schemeClr val="accent4">
                    <a:lumMod val="50000"/>
                  </a:schemeClr>
                </a:solidFill>
              </a:rPr>
              <a:t>riceve la parola ma non la fa fruttificare </a:t>
            </a:r>
            <a:r>
              <a:rPr lang="it-IT" dirty="0">
                <a:solidFill>
                  <a:schemeClr val="accent4">
                    <a:lumMod val="50000"/>
                  </a:schemeClr>
                </a:solidFill>
              </a:rPr>
              <a:t>per la sua </a:t>
            </a:r>
            <a:r>
              <a:rPr lang="it-IT" b="1" dirty="0">
                <a:solidFill>
                  <a:schemeClr val="accent4">
                    <a:lumMod val="50000"/>
                  </a:schemeClr>
                </a:solidFill>
              </a:rPr>
              <a:t>ansia di possedere </a:t>
            </a:r>
            <a:r>
              <a:rPr lang="it-IT" dirty="0">
                <a:solidFill>
                  <a:schemeClr val="accent4">
                    <a:lumMod val="50000"/>
                  </a:schemeClr>
                </a:solidFill>
              </a:rPr>
              <a:t>e di </a:t>
            </a:r>
            <a:r>
              <a:rPr lang="it-IT" b="1" dirty="0">
                <a:solidFill>
                  <a:schemeClr val="accent4">
                    <a:lumMod val="50000"/>
                  </a:schemeClr>
                </a:solidFill>
              </a:rPr>
              <a:t>trarre piacere da tutto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CE4357-7F42-D1FD-74E0-02555F138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0"/>
            <a:ext cx="67818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US" altLang="it-IT" sz="4000" kern="0" dirty="0">
                <a:solidFill>
                  <a:schemeClr val="bg1"/>
                </a:solidFill>
              </a:rPr>
              <a:t>I </a:t>
            </a:r>
            <a:r>
              <a:rPr lang="en-US" altLang="it-IT" sz="4000" kern="0" dirty="0" err="1">
                <a:solidFill>
                  <a:schemeClr val="bg1"/>
                </a:solidFill>
              </a:rPr>
              <a:t>terreni</a:t>
            </a:r>
            <a:endParaRPr lang="ru-RU" altLang="it-IT" sz="4000" kern="0" dirty="0">
              <a:solidFill>
                <a:schemeClr val="bg1"/>
              </a:solidFill>
            </a:endParaRPr>
          </a:p>
        </p:txBody>
      </p:sp>
      <p:pic>
        <p:nvPicPr>
          <p:cNvPr id="5" name="Picture 3" descr="rovi">
            <a:extLst>
              <a:ext uri="{FF2B5EF4-FFF2-40B4-BE49-F238E27FC236}">
                <a16:creationId xmlns:a16="http://schemas.microsoft.com/office/drawing/2014/main" id="{7D4105B2-54CA-CA98-1035-4B02087E7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980728"/>
            <a:ext cx="3443221" cy="258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3001_06_grano">
            <a:extLst>
              <a:ext uri="{FF2B5EF4-FFF2-40B4-BE49-F238E27FC236}">
                <a16:creationId xmlns:a16="http://schemas.microsoft.com/office/drawing/2014/main" id="{7E51D5A6-7624-0DE5-85FC-B2A16EE32F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0" b="9503"/>
          <a:stretch/>
        </p:blipFill>
        <p:spPr bwMode="auto">
          <a:xfrm>
            <a:off x="768739" y="3739667"/>
            <a:ext cx="3443221" cy="249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F171DB74-7D54-A060-D99D-8E1AAE9DF022}"/>
              </a:ext>
            </a:extLst>
          </p:cNvPr>
          <p:cNvSpPr txBox="1">
            <a:spLocks/>
          </p:cNvSpPr>
          <p:nvPr/>
        </p:nvSpPr>
        <p:spPr bwMode="auto">
          <a:xfrm>
            <a:off x="4283968" y="3772188"/>
            <a:ext cx="4536504" cy="281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it-IT" b="1" u="sng" kern="0" dirty="0">
                <a:solidFill>
                  <a:srgbClr val="FF0000"/>
                </a:solidFill>
              </a:rPr>
              <a:t>Vero uditore della Parola</a:t>
            </a:r>
            <a:r>
              <a:rPr lang="it-IT" kern="0" dirty="0"/>
              <a:t>: </a:t>
            </a:r>
            <a:r>
              <a:rPr lang="it-IT" b="1" kern="0" dirty="0">
                <a:solidFill>
                  <a:schemeClr val="accent4">
                    <a:lumMod val="50000"/>
                  </a:schemeClr>
                </a:solidFill>
              </a:rPr>
              <a:t>la accoglie, la comprende e ne valorizza tutta la portata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E32EB9B-12B1-C55A-9D3F-F2E6B70D0968}"/>
              </a:ext>
            </a:extLst>
          </p:cNvPr>
          <p:cNvSpPr txBox="1"/>
          <p:nvPr/>
        </p:nvSpPr>
        <p:spPr>
          <a:xfrm>
            <a:off x="990600" y="263691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3"/>
                </a:solidFill>
              </a:rPr>
              <a:t>RELATIVISMO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107CBD6-9843-3B6C-6E76-02717BA33B00}"/>
              </a:ext>
            </a:extLst>
          </p:cNvPr>
          <p:cNvSpPr txBox="1"/>
          <p:nvPr/>
        </p:nvSpPr>
        <p:spPr>
          <a:xfrm>
            <a:off x="948733" y="1124744"/>
            <a:ext cx="382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F2206BE-789B-76FA-CC61-1E4E0B457A5E}"/>
              </a:ext>
            </a:extLst>
          </p:cNvPr>
          <p:cNvSpPr txBox="1"/>
          <p:nvPr/>
        </p:nvSpPr>
        <p:spPr>
          <a:xfrm>
            <a:off x="726044" y="3713489"/>
            <a:ext cx="579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F80860A-4007-210F-1BFD-BC10826E55BB}"/>
              </a:ext>
            </a:extLst>
          </p:cNvPr>
          <p:cNvSpPr txBox="1"/>
          <p:nvPr/>
        </p:nvSpPr>
        <p:spPr>
          <a:xfrm>
            <a:off x="948733" y="5266750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3"/>
                </a:solidFill>
              </a:rPr>
              <a:t>TERRA CHE FRUTTIFICA</a:t>
            </a:r>
          </a:p>
        </p:txBody>
      </p:sp>
    </p:spTree>
    <p:extLst>
      <p:ext uri="{BB962C8B-B14F-4D97-AF65-F5344CB8AC3E}">
        <p14:creationId xmlns:p14="http://schemas.microsoft.com/office/powerpoint/2010/main" val="126239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A71B28-0F6F-71B7-19F2-3E00C2679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681" y="3485097"/>
            <a:ext cx="8280920" cy="1800200"/>
          </a:xfrm>
        </p:spPr>
        <p:txBody>
          <a:bodyPr/>
          <a:lstStyle/>
          <a:p>
            <a:pPr algn="ctr"/>
            <a:r>
              <a:rPr lang="it-IT" dirty="0"/>
              <a:t>E’ nel cuore che l’uomo prende le sue decisioni ed effettua le sue scelte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E96ABB-FD12-071E-69F4-F15B0D72A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0"/>
            <a:ext cx="67818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US" altLang="it-IT" sz="4000" kern="0" dirty="0">
                <a:solidFill>
                  <a:schemeClr val="bg1"/>
                </a:solidFill>
              </a:rPr>
              <a:t>Il </a:t>
            </a:r>
            <a:r>
              <a:rPr lang="en-US" altLang="it-IT" sz="4000" kern="0" dirty="0" err="1">
                <a:solidFill>
                  <a:schemeClr val="bg1"/>
                </a:solidFill>
              </a:rPr>
              <a:t>cuore</a:t>
            </a:r>
            <a:r>
              <a:rPr lang="en-US" altLang="it-IT" sz="4000" kern="0" dirty="0">
                <a:solidFill>
                  <a:schemeClr val="bg1"/>
                </a:solidFill>
              </a:rPr>
              <a:t> dell’ </a:t>
            </a:r>
            <a:r>
              <a:rPr lang="en-US" altLang="it-IT" sz="4000" kern="0" dirty="0" err="1">
                <a:solidFill>
                  <a:schemeClr val="bg1"/>
                </a:solidFill>
              </a:rPr>
              <a:t>uomo</a:t>
            </a:r>
            <a:endParaRPr lang="ru-RU" altLang="it-IT" sz="4000" kern="0" dirty="0">
              <a:solidFill>
                <a:schemeClr val="bg1"/>
              </a:solidFill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AE8D90DF-ED58-B862-0054-9497A93B6FCC}"/>
              </a:ext>
            </a:extLst>
          </p:cNvPr>
          <p:cNvSpPr txBox="1">
            <a:spLocks/>
          </p:cNvSpPr>
          <p:nvPr/>
        </p:nvSpPr>
        <p:spPr bwMode="auto">
          <a:xfrm>
            <a:off x="431540" y="1111875"/>
            <a:ext cx="828092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it-IT" kern="0" dirty="0">
                <a:solidFill>
                  <a:srgbClr val="FF0000"/>
                </a:solidFill>
              </a:rPr>
              <a:t>Protagonista della crescita: miracolo della fede!</a:t>
            </a:r>
          </a:p>
        </p:txBody>
      </p:sp>
    </p:spTree>
    <p:extLst>
      <p:ext uri="{BB962C8B-B14F-4D97-AF65-F5344CB8AC3E}">
        <p14:creationId xmlns:p14="http://schemas.microsoft.com/office/powerpoint/2010/main" val="112442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B985803D-8F43-CF6A-DB01-DF80C4565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869160"/>
            <a:ext cx="1155700" cy="1752600"/>
          </a:xfr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D559488B-A4E3-767F-8EBC-C2A4916EB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0"/>
            <a:ext cx="67818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US" altLang="it-IT" sz="4000" kern="0" dirty="0">
                <a:solidFill>
                  <a:schemeClr val="bg1"/>
                </a:solidFill>
              </a:rPr>
              <a:t>Il </a:t>
            </a:r>
            <a:r>
              <a:rPr lang="en-US" altLang="it-IT" sz="4000" kern="0" dirty="0" err="1">
                <a:solidFill>
                  <a:schemeClr val="bg1"/>
                </a:solidFill>
              </a:rPr>
              <a:t>discepolo</a:t>
            </a:r>
            <a:r>
              <a:rPr lang="en-US" altLang="it-IT" sz="4000" kern="0" dirty="0">
                <a:solidFill>
                  <a:schemeClr val="bg1"/>
                </a:solidFill>
              </a:rPr>
              <a:t> </a:t>
            </a:r>
            <a:endParaRPr lang="ru-RU" altLang="it-IT" sz="4000" kern="0" dirty="0">
              <a:solidFill>
                <a:schemeClr val="bg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E9E208A-93B9-8D7C-2B3B-1F3D158B6BC5}"/>
              </a:ext>
            </a:extLst>
          </p:cNvPr>
          <p:cNvSpPr txBox="1"/>
          <p:nvPr/>
        </p:nvSpPr>
        <p:spPr>
          <a:xfrm>
            <a:off x="179512" y="1268760"/>
            <a:ext cx="87468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4">
                    <a:lumMod val="50000"/>
                  </a:schemeClr>
                </a:solidFill>
              </a:rPr>
              <a:t>1. </a:t>
            </a:r>
            <a:r>
              <a:rPr lang="it-IT" u="sng" dirty="0">
                <a:solidFill>
                  <a:schemeClr val="accent4">
                    <a:lumMod val="50000"/>
                  </a:schemeClr>
                </a:solidFill>
              </a:rPr>
              <a:t>Non ha pregiudizi nei confronti della Parola</a:t>
            </a:r>
            <a:r>
              <a:rPr lang="it-IT" dirty="0">
                <a:solidFill>
                  <a:schemeClr val="accent4">
                    <a:lumMod val="50000"/>
                  </a:schemeClr>
                </a:solidFill>
              </a:rPr>
              <a:t>;</a:t>
            </a:r>
          </a:p>
          <a:p>
            <a:r>
              <a:rPr lang="it-IT" dirty="0">
                <a:solidFill>
                  <a:schemeClr val="accent4">
                    <a:lumMod val="50000"/>
                  </a:schemeClr>
                </a:solidFill>
              </a:rPr>
              <a:t>2. </a:t>
            </a:r>
            <a:r>
              <a:rPr lang="it-IT" u="sng" dirty="0">
                <a:solidFill>
                  <a:schemeClr val="accent4">
                    <a:lumMod val="50000"/>
                  </a:schemeClr>
                </a:solidFill>
              </a:rPr>
              <a:t>Sa approfondire</a:t>
            </a:r>
            <a:r>
              <a:rPr lang="it-IT" dirty="0">
                <a:solidFill>
                  <a:schemeClr val="accent4">
                    <a:lumMod val="50000"/>
                  </a:schemeClr>
                </a:solidFill>
              </a:rPr>
              <a:t>: è capace di andare alle radici del problema </a:t>
            </a:r>
          </a:p>
          <a:p>
            <a:r>
              <a:rPr lang="it-IT" dirty="0">
                <a:solidFill>
                  <a:schemeClr val="accent4">
                    <a:lumMod val="50000"/>
                  </a:schemeClr>
                </a:solidFill>
              </a:rPr>
              <a:t>e le sa mettere a sistema;</a:t>
            </a:r>
          </a:p>
          <a:p>
            <a:r>
              <a:rPr lang="it-IT" dirty="0">
                <a:solidFill>
                  <a:schemeClr val="accent4">
                    <a:lumMod val="50000"/>
                  </a:schemeClr>
                </a:solidFill>
              </a:rPr>
              <a:t>3. </a:t>
            </a:r>
            <a:r>
              <a:rPr lang="it-IT" u="sng" dirty="0">
                <a:solidFill>
                  <a:schemeClr val="accent4">
                    <a:lumMod val="50000"/>
                  </a:schemeClr>
                </a:solidFill>
              </a:rPr>
              <a:t>Sa fare discernimento</a:t>
            </a:r>
            <a:r>
              <a:rPr lang="it-IT" dirty="0">
                <a:solidFill>
                  <a:schemeClr val="accent4">
                    <a:lumMod val="50000"/>
                  </a:schemeClr>
                </a:solidFill>
              </a:rPr>
              <a:t>: sgombera la propria mente dai problemi e </a:t>
            </a:r>
          </a:p>
          <a:p>
            <a:r>
              <a:rPr lang="it-IT" dirty="0">
                <a:solidFill>
                  <a:schemeClr val="accent4">
                    <a:lumMod val="50000"/>
                  </a:schemeClr>
                </a:solidFill>
              </a:rPr>
              <a:t>si concentra sul frutto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C0089FC-C902-52E3-5E70-01B70853BF77}"/>
              </a:ext>
            </a:extLst>
          </p:cNvPr>
          <p:cNvSpPr txBox="1"/>
          <p:nvPr/>
        </p:nvSpPr>
        <p:spPr>
          <a:xfrm>
            <a:off x="-12429" y="5173741"/>
            <a:ext cx="8926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Frutto dell’incontro fra un discepolo e Cristo</a:t>
            </a:r>
          </a:p>
          <a:p>
            <a:r>
              <a:rPr lang="it-IT" b="1" dirty="0"/>
              <a:t> è portare frutto per gli altri !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FFB61B3-1833-9BBD-B304-C0D0E966B158}"/>
              </a:ext>
            </a:extLst>
          </p:cNvPr>
          <p:cNvSpPr txBox="1"/>
          <p:nvPr/>
        </p:nvSpPr>
        <p:spPr>
          <a:xfrm>
            <a:off x="49122" y="3807623"/>
            <a:ext cx="90075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rgbClr val="FF0000"/>
                </a:solidFill>
              </a:rPr>
              <a:t>La mia relazione col mondo dipenderà da quanto la parola di Dio</a:t>
            </a:r>
          </a:p>
          <a:p>
            <a:r>
              <a:rPr lang="it-IT" i="1" dirty="0">
                <a:solidFill>
                  <a:srgbClr val="FF0000"/>
                </a:solidFill>
              </a:rPr>
              <a:t>passerà nelle relazioni della mia vita</a:t>
            </a:r>
          </a:p>
        </p:txBody>
      </p:sp>
    </p:spTree>
    <p:extLst>
      <p:ext uri="{BB962C8B-B14F-4D97-AF65-F5344CB8AC3E}">
        <p14:creationId xmlns:p14="http://schemas.microsoft.com/office/powerpoint/2010/main" val="224716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3F6941-F2D5-35D4-1205-0618C7098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908720"/>
            <a:ext cx="7488832" cy="5472608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>
                <a:solidFill>
                  <a:srgbClr val="FF0000"/>
                </a:solidFill>
              </a:rPr>
              <a:t>Il battezzato </a:t>
            </a:r>
            <a:r>
              <a:rPr lang="it-IT" dirty="0">
                <a:solidFill>
                  <a:schemeClr val="accent4">
                    <a:lumMod val="50000"/>
                  </a:schemeClr>
                </a:solidFill>
              </a:rPr>
              <a:t>che prende seriamente il discepolato, attraverso la propria vita ed i suoi atti concreti, </a:t>
            </a:r>
            <a:r>
              <a:rPr lang="it-IT" b="1" dirty="0">
                <a:solidFill>
                  <a:srgbClr val="FF0000"/>
                </a:solidFill>
              </a:rPr>
              <a:t>riesce a sacralizzare tutto quello che lo circonda </a:t>
            </a:r>
            <a:r>
              <a:rPr lang="it-IT" dirty="0">
                <a:solidFill>
                  <a:schemeClr val="accent4">
                    <a:lumMod val="50000"/>
                  </a:schemeClr>
                </a:solidFill>
              </a:rPr>
              <a:t>perché riesce a far sì che la Parola di Dio sia disponibile e abbondante. Per quanto si possa perdere parte di quel frutto, Dio riuscirà a porre in altri discepoli la presenza di Cristo. E </a:t>
            </a:r>
            <a:r>
              <a:rPr lang="it-IT" dirty="0" err="1">
                <a:solidFill>
                  <a:schemeClr val="accent4">
                    <a:lumMod val="50000"/>
                  </a:schemeClr>
                </a:solidFill>
              </a:rPr>
              <a:t>cosi’</a:t>
            </a:r>
            <a:r>
              <a:rPr lang="it-IT" dirty="0">
                <a:solidFill>
                  <a:schemeClr val="accent4">
                    <a:lumMod val="50000"/>
                  </a:schemeClr>
                </a:solidFill>
              </a:rPr>
              <a:t> di eccezione in eccezione il mondo troverà Cristo dappertutto!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91B2E0-7BAB-405B-A8EA-44A5F0CF2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0"/>
            <a:ext cx="67818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US" altLang="it-IT" sz="4000" kern="0" dirty="0">
                <a:solidFill>
                  <a:schemeClr val="bg1"/>
                </a:solidFill>
              </a:rPr>
              <a:t>Il </a:t>
            </a:r>
            <a:r>
              <a:rPr lang="en-US" altLang="it-IT" sz="4000" kern="0" dirty="0" err="1">
                <a:solidFill>
                  <a:schemeClr val="bg1"/>
                </a:solidFill>
              </a:rPr>
              <a:t>discepolo</a:t>
            </a:r>
            <a:r>
              <a:rPr lang="en-US" altLang="it-IT" sz="4000" kern="0" dirty="0">
                <a:solidFill>
                  <a:schemeClr val="bg1"/>
                </a:solidFill>
              </a:rPr>
              <a:t> </a:t>
            </a:r>
            <a:endParaRPr lang="ru-RU" altLang="it-IT" sz="40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73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4A95D71D-5F3C-DC11-3712-9E0E45F36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0"/>
            <a:ext cx="67818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US" altLang="it-IT" sz="4000" kern="0" dirty="0">
                <a:solidFill>
                  <a:schemeClr val="bg1"/>
                </a:solidFill>
              </a:rPr>
              <a:t>La Pastorale </a:t>
            </a:r>
            <a:r>
              <a:rPr lang="en-US" altLang="it-IT" sz="4000" kern="0" dirty="0" err="1">
                <a:solidFill>
                  <a:schemeClr val="bg1"/>
                </a:solidFill>
              </a:rPr>
              <a:t>sociale</a:t>
            </a:r>
            <a:endParaRPr lang="ru-RU" altLang="it-IT" sz="4000" kern="0" dirty="0">
              <a:solidFill>
                <a:schemeClr val="bg1"/>
              </a:solidFill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0F3A7DFC-7210-F478-BE96-9F8BCE876088}"/>
              </a:ext>
            </a:extLst>
          </p:cNvPr>
          <p:cNvGrpSpPr/>
          <p:nvPr/>
        </p:nvGrpSpPr>
        <p:grpSpPr>
          <a:xfrm>
            <a:off x="3271455" y="563939"/>
            <a:ext cx="2596689" cy="2937069"/>
            <a:chOff x="3266768" y="1791929"/>
            <a:chExt cx="2601093" cy="2888328"/>
          </a:xfrm>
        </p:grpSpPr>
        <p:grpSp>
          <p:nvGrpSpPr>
            <p:cNvPr id="6" name="Group 14">
              <a:extLst>
                <a:ext uri="{FF2B5EF4-FFF2-40B4-BE49-F238E27FC236}">
                  <a16:creationId xmlns:a16="http://schemas.microsoft.com/office/drawing/2014/main" id="{DF09CC39-4ED6-926E-7785-FBA95AA0A7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6768" y="1791929"/>
              <a:ext cx="2601093" cy="2888328"/>
              <a:chOff x="0" y="845"/>
              <a:chExt cx="1383" cy="1751"/>
            </a:xfrm>
          </p:grpSpPr>
          <p:sp>
            <p:nvSpPr>
              <p:cNvPr id="8" name="AutoShape 15">
                <a:extLst>
                  <a:ext uri="{FF2B5EF4-FFF2-40B4-BE49-F238E27FC236}">
                    <a16:creationId xmlns:a16="http://schemas.microsoft.com/office/drawing/2014/main" id="{E4AD5B31-641D-91D3-4C2C-82E0EC843C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0" y="845"/>
                <a:ext cx="1292" cy="635"/>
              </a:xfrm>
              <a:prstGeom prst="wedgeEllipseCallout">
                <a:avLst>
                  <a:gd name="adj1" fmla="val -14014"/>
                  <a:gd name="adj2" fmla="val 7787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charset="0"/>
                  <a:ea typeface="ＭＳ Ｐゴシック" charset="0"/>
                </a:endParaRPr>
              </a:p>
            </p:txBody>
          </p:sp>
          <p:pic>
            <p:nvPicPr>
              <p:cNvPr id="9" name="Picture 17" descr="AG00317_">
                <a:extLst>
                  <a:ext uri="{FF2B5EF4-FFF2-40B4-BE49-F238E27FC236}">
                    <a16:creationId xmlns:a16="http://schemas.microsoft.com/office/drawing/2014/main" id="{1ACC92C5-5B41-1BCF-CE38-96DC47D5F63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44" y="1389"/>
                <a:ext cx="939" cy="1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6F0E0851-A662-8AAB-4B0F-13925CE4BDA2}"/>
                </a:ext>
              </a:extLst>
            </p:cNvPr>
            <p:cNvSpPr txBox="1"/>
            <p:nvPr/>
          </p:nvSpPr>
          <p:spPr>
            <a:xfrm>
              <a:off x="3937819" y="1946322"/>
              <a:ext cx="13597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/>
                <a:t>PSL ?!?</a:t>
              </a:r>
            </a:p>
          </p:txBody>
        </p:sp>
      </p:grp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AE21E025-A673-B28B-C82D-4B88A9569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08720" y="3429000"/>
            <a:ext cx="12457384" cy="3545497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La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Pastorale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Sociale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è </a:t>
            </a:r>
            <a:r>
              <a:rPr lang="en-US" u="sng" dirty="0" err="1">
                <a:solidFill>
                  <a:schemeClr val="accent4">
                    <a:lumMod val="50000"/>
                  </a:schemeClr>
                </a:solidFill>
              </a:rPr>
              <a:t>espressione</a:t>
            </a:r>
            <a:r>
              <a:rPr lang="en-US" u="sng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u="sng" dirty="0" err="1">
                <a:solidFill>
                  <a:schemeClr val="accent4">
                    <a:lumMod val="50000"/>
                  </a:schemeClr>
                </a:solidFill>
              </a:rPr>
              <a:t>di</a:t>
            </a:r>
            <a:r>
              <a:rPr lang="en-US" u="sng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u="sng" dirty="0" err="1">
                <a:solidFill>
                  <a:schemeClr val="accent4">
                    <a:lumMod val="50000"/>
                  </a:schemeClr>
                </a:solidFill>
              </a:rPr>
              <a:t>una</a:t>
            </a:r>
            <a:endParaRPr lang="en-US" u="sng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u="sng" dirty="0" err="1">
                <a:solidFill>
                  <a:schemeClr val="accent4">
                    <a:lumMod val="50000"/>
                  </a:schemeClr>
                </a:solidFill>
              </a:rPr>
              <a:t>Chiesa</a:t>
            </a:r>
            <a:r>
              <a:rPr lang="en-US" u="sng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u="sng" dirty="0" err="1">
                <a:solidFill>
                  <a:schemeClr val="accent4">
                    <a:lumMod val="50000"/>
                  </a:schemeClr>
                </a:solidFill>
              </a:rPr>
              <a:t>che</a:t>
            </a:r>
            <a:r>
              <a:rPr lang="en-US" u="sng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u="sng" dirty="0" err="1">
                <a:solidFill>
                  <a:schemeClr val="accent4">
                    <a:lumMod val="50000"/>
                  </a:schemeClr>
                </a:solidFill>
              </a:rPr>
              <a:t>abita</a:t>
            </a:r>
            <a:r>
              <a:rPr lang="en-US" u="sng" dirty="0">
                <a:solidFill>
                  <a:schemeClr val="accent4">
                    <a:lumMod val="50000"/>
                  </a:schemeClr>
                </a:solidFill>
              </a:rPr>
              <a:t> come </a:t>
            </a:r>
            <a:r>
              <a:rPr lang="en-US" u="sng" dirty="0" err="1">
                <a:solidFill>
                  <a:schemeClr val="accent4">
                    <a:lumMod val="50000"/>
                  </a:schemeClr>
                </a:solidFill>
              </a:rPr>
              <a:t>comunità</a:t>
            </a:r>
            <a:r>
              <a:rPr lang="en-US" u="sng" dirty="0">
                <a:solidFill>
                  <a:schemeClr val="accent4">
                    <a:lumMod val="50000"/>
                  </a:schemeClr>
                </a:solidFill>
              </a:rPr>
              <a:t> un</a:t>
            </a:r>
          </a:p>
          <a:p>
            <a:pPr algn="ctr">
              <a:buNone/>
            </a:pPr>
            <a:r>
              <a:rPr lang="en-US" u="sng" dirty="0" err="1">
                <a:solidFill>
                  <a:schemeClr val="accent4">
                    <a:lumMod val="50000"/>
                  </a:schemeClr>
                </a:solidFill>
              </a:rPr>
              <a:t>territorio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con le sue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dinamiche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anche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conflittuali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u="sng" dirty="0">
                <a:solidFill>
                  <a:schemeClr val="accent4">
                    <a:lumMod val="50000"/>
                  </a:schemeClr>
                </a:solidFill>
              </a:rPr>
              <a:t>e </a:t>
            </a:r>
            <a:r>
              <a:rPr lang="en-US" u="sng" dirty="0" err="1">
                <a:solidFill>
                  <a:schemeClr val="accent4">
                    <a:lumMod val="50000"/>
                  </a:schemeClr>
                </a:solidFill>
              </a:rPr>
              <a:t>sa</a:t>
            </a:r>
            <a:r>
              <a:rPr lang="en-US" u="sng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u="sng" dirty="0" err="1">
                <a:solidFill>
                  <a:schemeClr val="accent4">
                    <a:lumMod val="50000"/>
                  </a:schemeClr>
                </a:solidFill>
              </a:rPr>
              <a:t>farsi</a:t>
            </a:r>
            <a:r>
              <a:rPr lang="en-US" u="sng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u="sng" dirty="0" err="1">
                <a:solidFill>
                  <a:schemeClr val="accent4">
                    <a:lumMod val="50000"/>
                  </a:schemeClr>
                </a:solidFill>
              </a:rPr>
              <a:t>carico</a:t>
            </a:r>
            <a:r>
              <a:rPr lang="en-US" u="sng" dirty="0">
                <a:solidFill>
                  <a:schemeClr val="accent4">
                    <a:lumMod val="50000"/>
                  </a:schemeClr>
                </a:solidFill>
              </a:rPr>
              <a:t> del </a:t>
            </a:r>
            <a:r>
              <a:rPr lang="en-US" u="sng" dirty="0" err="1">
                <a:solidFill>
                  <a:schemeClr val="accent4">
                    <a:lumMod val="50000"/>
                  </a:schemeClr>
                </a:solidFill>
              </a:rPr>
              <a:t>vissuto</a:t>
            </a:r>
            <a:endParaRPr lang="en-US" u="sng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u="sng" dirty="0" err="1">
                <a:solidFill>
                  <a:schemeClr val="accent4">
                    <a:lumMod val="50000"/>
                  </a:schemeClr>
                </a:solidFill>
              </a:rPr>
              <a:t>personale</a:t>
            </a:r>
            <a:r>
              <a:rPr lang="en-US" u="sng" dirty="0">
                <a:solidFill>
                  <a:schemeClr val="accent4">
                    <a:lumMod val="50000"/>
                  </a:schemeClr>
                </a:solidFill>
              </a:rPr>
              <a:t> e </a:t>
            </a:r>
            <a:r>
              <a:rPr lang="en-US" u="sng" dirty="0" err="1">
                <a:solidFill>
                  <a:schemeClr val="accent4">
                    <a:lumMod val="50000"/>
                  </a:schemeClr>
                </a:solidFill>
              </a:rPr>
              <a:t>sociale</a:t>
            </a:r>
            <a:r>
              <a:rPr lang="en-US" u="sng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u="sng" dirty="0" err="1">
                <a:solidFill>
                  <a:schemeClr val="accent4">
                    <a:lumMod val="50000"/>
                  </a:schemeClr>
                </a:solidFill>
              </a:rPr>
              <a:t>comunicando</a:t>
            </a:r>
            <a:r>
              <a:rPr lang="en-US" u="sng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u="sng" dirty="0" err="1">
                <a:solidFill>
                  <a:schemeClr val="accent4">
                    <a:lumMod val="50000"/>
                  </a:schemeClr>
                </a:solidFill>
              </a:rPr>
              <a:t>il</a:t>
            </a:r>
            <a:endParaRPr lang="en-US" u="sng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u="sng" dirty="0" err="1">
                <a:solidFill>
                  <a:schemeClr val="accent4">
                    <a:lumMod val="50000"/>
                  </a:schemeClr>
                </a:solidFill>
              </a:rPr>
              <a:t>Vangelo</a:t>
            </a:r>
            <a:r>
              <a:rPr lang="en-US" u="sng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u="sng" dirty="0" err="1">
                <a:solidFill>
                  <a:schemeClr val="accent4">
                    <a:lumMod val="50000"/>
                  </a:schemeClr>
                </a:solidFill>
              </a:rPr>
              <a:t>anche</a:t>
            </a:r>
            <a:r>
              <a:rPr lang="en-US" u="sng" dirty="0">
                <a:solidFill>
                  <a:schemeClr val="accent4">
                    <a:lumMod val="50000"/>
                  </a:schemeClr>
                </a:solidFill>
              </a:rPr>
              <a:t> in </a:t>
            </a:r>
            <a:r>
              <a:rPr lang="en-US" u="sng" dirty="0" err="1">
                <a:solidFill>
                  <a:schemeClr val="accent4">
                    <a:lumMod val="50000"/>
                  </a:schemeClr>
                </a:solidFill>
              </a:rPr>
              <a:t>modo</a:t>
            </a:r>
            <a:r>
              <a:rPr lang="en-US" u="sng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u="sng" dirty="0" err="1">
                <a:solidFill>
                  <a:schemeClr val="accent4">
                    <a:lumMod val="50000"/>
                  </a:schemeClr>
                </a:solidFill>
              </a:rPr>
              <a:t>nuovo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mediante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i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moderni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mezzi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digitali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rendendo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concreta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la</a:t>
            </a:r>
          </a:p>
          <a:p>
            <a:pPr algn="ctr">
              <a:buNone/>
            </a:pP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sua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forza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908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860548048"/>
              </p:ext>
            </p:extLst>
          </p:nvPr>
        </p:nvGraphicFramePr>
        <p:xfrm>
          <a:off x="-612576" y="715963"/>
          <a:ext cx="10441160" cy="5665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31387" y="2348880"/>
            <a:ext cx="2536757" cy="221265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</a:rPr>
              <a:t>La </a:t>
            </a:r>
            <a:r>
              <a:rPr lang="en-US" sz="3600" b="1" dirty="0" err="1">
                <a:solidFill>
                  <a:srgbClr val="00B050"/>
                </a:solidFill>
              </a:rPr>
              <a:t>Pastorale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Sociale</a:t>
            </a:r>
            <a:r>
              <a:rPr lang="en-US" sz="3600" b="1" dirty="0">
                <a:solidFill>
                  <a:srgbClr val="00B050"/>
                </a:solidFill>
              </a:rPr>
              <a:t> e del </a:t>
            </a:r>
            <a:r>
              <a:rPr lang="en-US" sz="3600" b="1" dirty="0" err="1">
                <a:solidFill>
                  <a:srgbClr val="00B050"/>
                </a:solidFill>
              </a:rPr>
              <a:t>Lavoro</a:t>
            </a:r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C:\Users\Simona Loperte\AppData\Local\Microsoft\Windows\INetCache\IE\BEV7S1OU\Scuole-in-rete[1]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445224"/>
            <a:ext cx="1190229" cy="1190229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E224AB-8B96-1B08-EC39-F47950A84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0"/>
            <a:ext cx="67818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US" altLang="it-IT" sz="4000" kern="0" dirty="0">
                <a:solidFill>
                  <a:schemeClr val="bg1"/>
                </a:solidFill>
              </a:rPr>
              <a:t>La Pastorale </a:t>
            </a:r>
            <a:r>
              <a:rPr lang="en-US" altLang="it-IT" sz="4000" kern="0" dirty="0" err="1">
                <a:solidFill>
                  <a:schemeClr val="bg1"/>
                </a:solidFill>
              </a:rPr>
              <a:t>sociale</a:t>
            </a:r>
            <a:endParaRPr lang="ru-RU" altLang="it-IT" sz="40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05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51C94E-9D68-698F-55D2-163D9FB62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33500"/>
            <a:ext cx="7315200" cy="4191000"/>
          </a:xfrm>
        </p:spPr>
        <p:txBody>
          <a:bodyPr/>
          <a:lstStyle/>
          <a:p>
            <a:pPr marL="514350" indent="-514350" algn="ctr">
              <a:buNone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E’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l’impegno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della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u="sng" dirty="0" err="1">
                <a:solidFill>
                  <a:schemeClr val="accent4">
                    <a:lumMod val="50000"/>
                  </a:schemeClr>
                </a:solidFill>
              </a:rPr>
              <a:t>comunità</a:t>
            </a:r>
            <a:r>
              <a:rPr lang="en-US" b="1" u="sng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u="sng" dirty="0" err="1">
                <a:solidFill>
                  <a:schemeClr val="accent4">
                    <a:lumMod val="50000"/>
                  </a:schemeClr>
                </a:solidFill>
              </a:rPr>
              <a:t>cristiana</a:t>
            </a:r>
            <a:r>
              <a:rPr lang="en-US" b="1" u="sng" dirty="0">
                <a:solidFill>
                  <a:schemeClr val="accent4">
                    <a:lumMod val="50000"/>
                  </a:schemeClr>
                </a:solidFill>
              </a:rPr>
              <a:t> a</a:t>
            </a:r>
          </a:p>
          <a:p>
            <a:pPr marL="514350" indent="-514350" algn="ctr">
              <a:buNone/>
            </a:pPr>
            <a:r>
              <a:rPr lang="en-US" b="1" u="sng" dirty="0" err="1">
                <a:solidFill>
                  <a:schemeClr val="accent4">
                    <a:lumMod val="50000"/>
                  </a:schemeClr>
                </a:solidFill>
              </a:rPr>
              <a:t>risignificare</a:t>
            </a:r>
            <a:r>
              <a:rPr lang="en-US" b="1" u="sng" dirty="0">
                <a:solidFill>
                  <a:schemeClr val="accent4">
                    <a:lumMod val="50000"/>
                  </a:schemeClr>
                </a:solidFill>
              </a:rPr>
              <a:t> secondo la </a:t>
            </a:r>
            <a:r>
              <a:rPr lang="en-US" b="1" u="sng" dirty="0" err="1">
                <a:solidFill>
                  <a:schemeClr val="accent4">
                    <a:lumMod val="50000"/>
                  </a:schemeClr>
                </a:solidFill>
              </a:rPr>
              <a:t>carità</a:t>
            </a:r>
            <a:r>
              <a:rPr lang="en-US" b="1" u="sng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u="sng" dirty="0" err="1">
                <a:solidFill>
                  <a:schemeClr val="accent4">
                    <a:lumMod val="50000"/>
                  </a:schemeClr>
                </a:solidFill>
              </a:rPr>
              <a:t>evangelica</a:t>
            </a:r>
            <a:endParaRPr lang="en-US" b="1" u="sng" dirty="0">
              <a:solidFill>
                <a:schemeClr val="accent4">
                  <a:lumMod val="50000"/>
                </a:schemeClr>
              </a:solidFill>
            </a:endParaRPr>
          </a:p>
          <a:p>
            <a:pPr marL="514350" indent="-514350" algn="ctr">
              <a:buNone/>
            </a:pPr>
            <a:r>
              <a:rPr lang="en-US" b="1" u="sng" dirty="0" err="1">
                <a:solidFill>
                  <a:schemeClr val="accent4">
                    <a:lumMod val="50000"/>
                  </a:schemeClr>
                </a:solidFill>
              </a:rPr>
              <a:t>tutte</a:t>
            </a:r>
            <a:r>
              <a:rPr lang="en-US" b="1" u="sng" dirty="0">
                <a:solidFill>
                  <a:schemeClr val="accent4">
                    <a:lumMod val="50000"/>
                  </a:schemeClr>
                </a:solidFill>
              </a:rPr>
              <a:t> le </a:t>
            </a:r>
            <a:r>
              <a:rPr lang="en-US" b="1" u="sng" dirty="0" err="1">
                <a:solidFill>
                  <a:schemeClr val="accent4">
                    <a:lumMod val="50000"/>
                  </a:schemeClr>
                </a:solidFill>
              </a:rPr>
              <a:t>relazioni</a:t>
            </a:r>
            <a:r>
              <a:rPr lang="en-US" b="1" u="sng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u="sng" dirty="0" err="1">
                <a:solidFill>
                  <a:schemeClr val="accent4">
                    <a:lumMod val="50000"/>
                  </a:schemeClr>
                </a:solidFill>
              </a:rPr>
              <a:t>sociali</a:t>
            </a:r>
            <a:r>
              <a:rPr lang="en-US" b="1" u="sng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b="1" u="sng" dirty="0" err="1">
                <a:solidFill>
                  <a:schemeClr val="accent4">
                    <a:lumMod val="50000"/>
                  </a:schemeClr>
                </a:solidFill>
              </a:rPr>
              <a:t>economiche</a:t>
            </a:r>
            <a:r>
              <a:rPr lang="en-US" b="1" u="sng" dirty="0">
                <a:solidFill>
                  <a:schemeClr val="accent4">
                    <a:lumMod val="50000"/>
                  </a:schemeClr>
                </a:solidFill>
              </a:rPr>
              <a:t>,</a:t>
            </a:r>
          </a:p>
          <a:p>
            <a:pPr marL="514350" indent="-514350" algn="ctr">
              <a:buNone/>
            </a:pPr>
            <a:r>
              <a:rPr lang="en-US" b="1" u="sng" dirty="0" err="1">
                <a:solidFill>
                  <a:schemeClr val="accent4">
                    <a:lumMod val="50000"/>
                  </a:schemeClr>
                </a:solidFill>
              </a:rPr>
              <a:t>politiche</a:t>
            </a:r>
            <a:r>
              <a:rPr lang="en-US" b="1" u="sng" dirty="0">
                <a:solidFill>
                  <a:schemeClr val="accent4">
                    <a:lumMod val="50000"/>
                  </a:schemeClr>
                </a:solidFill>
              </a:rPr>
              <a:t> e quelle con il </a:t>
            </a:r>
            <a:r>
              <a:rPr lang="en-US" b="1" u="sng" dirty="0" err="1">
                <a:solidFill>
                  <a:schemeClr val="accent4">
                    <a:lumMod val="50000"/>
                  </a:schemeClr>
                </a:solidFill>
              </a:rPr>
              <a:t>creato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. </a:t>
            </a:r>
          </a:p>
          <a:p>
            <a:pPr marL="0" indent="0" algn="ctr">
              <a:buNone/>
            </a:pPr>
            <a:endParaRPr lang="it-IT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A2F620-7983-43C5-B07E-C5B78DCC6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0"/>
            <a:ext cx="67818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US" altLang="it-IT" sz="4000" kern="0" dirty="0">
                <a:solidFill>
                  <a:schemeClr val="bg1"/>
                </a:solidFill>
              </a:rPr>
              <a:t>La Pastorale </a:t>
            </a:r>
            <a:r>
              <a:rPr lang="en-US" altLang="it-IT" sz="4000" kern="0" dirty="0" err="1">
                <a:solidFill>
                  <a:schemeClr val="bg1"/>
                </a:solidFill>
              </a:rPr>
              <a:t>sociale</a:t>
            </a:r>
            <a:endParaRPr lang="ru-RU" altLang="it-IT" sz="40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75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63A8C8-11C2-231F-6998-022663853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5976664"/>
          </a:xfrm>
        </p:spPr>
        <p:txBody>
          <a:bodyPr/>
          <a:lstStyle/>
          <a:p>
            <a:pPr marL="0" indent="0" algn="ctr">
              <a:buNone/>
            </a:pPr>
            <a:r>
              <a:rPr lang="it-IT" sz="3000" i="1" dirty="0">
                <a:solidFill>
                  <a:schemeClr val="accent4">
                    <a:lumMod val="50000"/>
                  </a:schemeClr>
                </a:solidFill>
              </a:rPr>
              <a:t>O Padre, che semini con generosità i semi del Vangelo nei solchi dell’umanità, rendici capaci di </a:t>
            </a:r>
            <a:r>
              <a:rPr lang="en-US" sz="3000" i="1" dirty="0" err="1">
                <a:solidFill>
                  <a:schemeClr val="accent4">
                    <a:lumMod val="50000"/>
                  </a:schemeClr>
                </a:solidFill>
              </a:rPr>
              <a:t>riconoscere</a:t>
            </a:r>
            <a:r>
              <a:rPr lang="en-US" sz="3000" i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3000" i="1" dirty="0" err="1">
                <a:solidFill>
                  <a:schemeClr val="accent4">
                    <a:lumMod val="50000"/>
                  </a:schemeClr>
                </a:solidFill>
              </a:rPr>
              <a:t>valorizzare</a:t>
            </a:r>
            <a:r>
              <a:rPr lang="en-US" sz="3000" i="1" dirty="0">
                <a:solidFill>
                  <a:schemeClr val="accent4">
                    <a:lumMod val="50000"/>
                  </a:schemeClr>
                </a:solidFill>
              </a:rPr>
              <a:t> e </a:t>
            </a:r>
            <a:r>
              <a:rPr lang="en-US" sz="3000" i="1" dirty="0" err="1">
                <a:solidFill>
                  <a:schemeClr val="accent4">
                    <a:lumMod val="50000"/>
                  </a:schemeClr>
                </a:solidFill>
              </a:rPr>
              <a:t>alimentare</a:t>
            </a:r>
            <a:r>
              <a:rPr lang="en-US" sz="3000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000" i="1" dirty="0" err="1">
                <a:solidFill>
                  <a:schemeClr val="accent4">
                    <a:lumMod val="50000"/>
                  </a:schemeClr>
                </a:solidFill>
              </a:rPr>
              <a:t>nella</a:t>
            </a:r>
            <a:r>
              <a:rPr lang="en-US" sz="3000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000" i="1" dirty="0" err="1">
                <a:solidFill>
                  <a:schemeClr val="accent4">
                    <a:lumMod val="50000"/>
                  </a:schemeClr>
                </a:solidFill>
              </a:rPr>
              <a:t>società</a:t>
            </a:r>
            <a:r>
              <a:rPr lang="en-US" sz="3000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000" i="1" dirty="0" err="1">
                <a:solidFill>
                  <a:schemeClr val="accent4">
                    <a:lumMod val="50000"/>
                  </a:schemeClr>
                </a:solidFill>
              </a:rPr>
              <a:t>i</a:t>
            </a:r>
            <a:r>
              <a:rPr lang="en-US" sz="3000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000" i="1" dirty="0" err="1">
                <a:solidFill>
                  <a:schemeClr val="accent4">
                    <a:lumMod val="50000"/>
                  </a:schemeClr>
                </a:solidFill>
              </a:rPr>
              <a:t>segni</a:t>
            </a:r>
            <a:r>
              <a:rPr lang="en-US" sz="3000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000" i="1" dirty="0" err="1">
                <a:solidFill>
                  <a:schemeClr val="accent4">
                    <a:lumMod val="50000"/>
                  </a:schemeClr>
                </a:solidFill>
              </a:rPr>
              <a:t>della</a:t>
            </a:r>
            <a:r>
              <a:rPr lang="en-US" sz="3000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000" i="1" dirty="0" err="1">
                <a:solidFill>
                  <a:schemeClr val="accent4">
                    <a:lumMod val="50000"/>
                  </a:schemeClr>
                </a:solidFill>
              </a:rPr>
              <a:t>tua</a:t>
            </a:r>
            <a:r>
              <a:rPr lang="en-US" sz="3000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000" i="1" dirty="0" err="1">
                <a:solidFill>
                  <a:schemeClr val="accent4">
                    <a:lumMod val="50000"/>
                  </a:schemeClr>
                </a:solidFill>
              </a:rPr>
              <a:t>presenza</a:t>
            </a:r>
            <a:r>
              <a:rPr lang="en-US" sz="3000" i="1" dirty="0">
                <a:solidFill>
                  <a:schemeClr val="accent4">
                    <a:lumMod val="50000"/>
                  </a:schemeClr>
                </a:solidFill>
              </a:rPr>
              <a:t> e </a:t>
            </a:r>
            <a:r>
              <a:rPr lang="en-US" sz="3000" i="1" dirty="0" err="1">
                <a:solidFill>
                  <a:schemeClr val="accent4">
                    <a:lumMod val="50000"/>
                  </a:schemeClr>
                </a:solidFill>
              </a:rPr>
              <a:t>della</a:t>
            </a:r>
            <a:r>
              <a:rPr lang="en-US" sz="3000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000" i="1" dirty="0" err="1">
                <a:solidFill>
                  <a:schemeClr val="accent4">
                    <a:lumMod val="50000"/>
                  </a:schemeClr>
                </a:solidFill>
              </a:rPr>
              <a:t>tua</a:t>
            </a:r>
            <a:r>
              <a:rPr lang="en-US" sz="3000" i="1" dirty="0">
                <a:solidFill>
                  <a:schemeClr val="accent4">
                    <a:lumMod val="50000"/>
                  </a:schemeClr>
                </a:solidFill>
              </a:rPr>
              <a:t> azione </a:t>
            </a:r>
            <a:r>
              <a:rPr lang="en-US" sz="3000" i="1" dirty="0" err="1">
                <a:solidFill>
                  <a:schemeClr val="accent4">
                    <a:lumMod val="50000"/>
                  </a:schemeClr>
                </a:solidFill>
              </a:rPr>
              <a:t>salvifica</a:t>
            </a:r>
            <a:r>
              <a:rPr lang="en-US" sz="3000" i="1" dirty="0">
                <a:solidFill>
                  <a:schemeClr val="accent4">
                    <a:lumMod val="50000"/>
                  </a:schemeClr>
                </a:solidFill>
              </a:rPr>
              <a:t> e </a:t>
            </a:r>
            <a:r>
              <a:rPr lang="en-US" sz="3000" i="1" dirty="0" err="1">
                <a:solidFill>
                  <a:schemeClr val="accent4">
                    <a:lumMod val="50000"/>
                  </a:schemeClr>
                </a:solidFill>
              </a:rPr>
              <a:t>liberatrice</a:t>
            </a:r>
            <a:r>
              <a:rPr lang="en-US" sz="3000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000" i="1" dirty="0" err="1">
                <a:solidFill>
                  <a:schemeClr val="accent4">
                    <a:lumMod val="50000"/>
                  </a:schemeClr>
                </a:solidFill>
              </a:rPr>
              <a:t>nel</a:t>
            </a:r>
            <a:r>
              <a:rPr lang="en-US" sz="3000" i="1" dirty="0">
                <a:solidFill>
                  <a:schemeClr val="accent4">
                    <a:lumMod val="50000"/>
                  </a:schemeClr>
                </a:solidFill>
              </a:rPr>
              <a:t> mondo.</a:t>
            </a:r>
            <a:endParaRPr lang="it-IT" sz="3000" i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it-IT" sz="3000" i="1" dirty="0">
                <a:solidFill>
                  <a:schemeClr val="accent4">
                    <a:lumMod val="50000"/>
                  </a:schemeClr>
                </a:solidFill>
              </a:rPr>
              <a:t>Fa di noi terreno buono </a:t>
            </a:r>
            <a:r>
              <a:rPr lang="it-IT" sz="3000" i="1" dirty="0" err="1">
                <a:solidFill>
                  <a:schemeClr val="accent4">
                    <a:lumMod val="50000"/>
                  </a:schemeClr>
                </a:solidFill>
              </a:rPr>
              <a:t>affinchè</a:t>
            </a:r>
            <a:r>
              <a:rPr lang="it-IT" sz="3000" i="1" dirty="0">
                <a:solidFill>
                  <a:schemeClr val="accent4">
                    <a:lumMod val="50000"/>
                  </a:schemeClr>
                </a:solidFill>
              </a:rPr>
              <a:t> non desistiamo</a:t>
            </a:r>
          </a:p>
          <a:p>
            <a:pPr marL="0" indent="0" algn="ctr">
              <a:buNone/>
            </a:pPr>
            <a:r>
              <a:rPr lang="it-IT" sz="3000" i="1" dirty="0">
                <a:solidFill>
                  <a:schemeClr val="accent4">
                    <a:lumMod val="50000"/>
                  </a:schemeClr>
                </a:solidFill>
              </a:rPr>
              <a:t>scoraggiati perché « tanto non cambierà mai niente» ed anzi, con sempre crescente audacia e coraggio, dando voce agli ultimi, possiamo non smettere mai di impegnarci per rendere il mondo del lavoro e la società tutta, più giusta e fraterna. Amen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8210FE-0DF0-EED1-D44C-05429A18F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0"/>
            <a:ext cx="67818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US" altLang="it-IT" sz="4000" kern="0" dirty="0">
                <a:solidFill>
                  <a:schemeClr val="bg1"/>
                </a:solidFill>
              </a:rPr>
              <a:t>La Pastorale </a:t>
            </a:r>
            <a:r>
              <a:rPr lang="en-US" altLang="it-IT" sz="4000" kern="0" dirty="0" err="1">
                <a:solidFill>
                  <a:schemeClr val="bg1"/>
                </a:solidFill>
              </a:rPr>
              <a:t>sociale</a:t>
            </a:r>
            <a:endParaRPr lang="ru-RU" altLang="it-IT" sz="40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19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B040988-4792-CA39-EB59-64972A2082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-2711"/>
            <a:ext cx="5472608" cy="404131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38D24E1-FAC2-0521-498D-5336DA11F24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060848"/>
            <a:ext cx="5628117" cy="4221088"/>
          </a:xfrm>
          <a:prstGeom prst="rect">
            <a:avLst/>
          </a:prstGeom>
          <a:effectLst>
            <a:softEdge rad="258272"/>
          </a:effec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F53AF69-ACF6-AEDB-BB89-1EF4C57A0F6C}"/>
              </a:ext>
            </a:extLst>
          </p:cNvPr>
          <p:cNvSpPr txBox="1"/>
          <p:nvPr/>
        </p:nvSpPr>
        <p:spPr>
          <a:xfrm>
            <a:off x="2987824" y="6102159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00B0F0"/>
                </a:solidFill>
              </a:rPr>
              <a:t>simonaloperte@gmail.com</a:t>
            </a:r>
            <a:endParaRPr lang="it-IT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8FCE4357-7F42-D1FD-74E0-02555F1387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6781800" cy="715963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it-IT" sz="4000" dirty="0">
                <a:solidFill>
                  <a:schemeClr val="bg1"/>
                </a:solidFill>
              </a:rPr>
              <a:t>Il </a:t>
            </a:r>
            <a:r>
              <a:rPr lang="en-US" altLang="it-IT" sz="4000" dirty="0" err="1">
                <a:solidFill>
                  <a:schemeClr val="bg1"/>
                </a:solidFill>
              </a:rPr>
              <a:t>seminatore</a:t>
            </a:r>
            <a:r>
              <a:rPr lang="en-US" altLang="it-IT" sz="4000" dirty="0">
                <a:solidFill>
                  <a:schemeClr val="bg1"/>
                </a:solidFill>
              </a:rPr>
              <a:t>: Mt 13, 1-23</a:t>
            </a:r>
            <a:endParaRPr lang="ru-RU" altLang="it-IT" sz="4000" dirty="0">
              <a:solidFill>
                <a:schemeClr val="bg1"/>
              </a:solidFill>
            </a:endParaRPr>
          </a:p>
        </p:txBody>
      </p:sp>
      <p:sp>
        <p:nvSpPr>
          <p:cNvPr id="3075" name="Rectangle 5">
            <a:extLst>
              <a:ext uri="{FF2B5EF4-FFF2-40B4-BE49-F238E27FC236}">
                <a16:creationId xmlns:a16="http://schemas.microsoft.com/office/drawing/2014/main" id="{56C35071-A12C-F1E8-7668-FCD31437E3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536" y="1143000"/>
            <a:ext cx="8352928" cy="4950296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it-IT" sz="2400" b="1" baseline="30000" dirty="0">
                <a:solidFill>
                  <a:srgbClr val="000000"/>
                </a:solidFill>
              </a:rPr>
              <a:t>1</a:t>
            </a:r>
            <a:r>
              <a:rPr lang="it-IT" sz="2400" dirty="0">
                <a:solidFill>
                  <a:srgbClr val="000000"/>
                </a:solidFill>
              </a:rPr>
              <a:t>Quel giorno Gesù uscì di casa e sedette in riva al mare. 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it-IT" sz="2400" b="1" baseline="30000" dirty="0">
                <a:solidFill>
                  <a:srgbClr val="000000"/>
                </a:solidFill>
              </a:rPr>
              <a:t>2</a:t>
            </a:r>
            <a:r>
              <a:rPr lang="it-IT" sz="2400" dirty="0">
                <a:solidFill>
                  <a:srgbClr val="000000"/>
                </a:solidFill>
              </a:rPr>
              <a:t>Si radunò attorno a lui tanta folla che egli salì su una barca e si mise a sedere, mentre tutta la folla stava sulla spiaggia.</a:t>
            </a:r>
            <a:br>
              <a:rPr lang="it-IT" sz="2400" dirty="0">
                <a:solidFill>
                  <a:srgbClr val="000000"/>
                </a:solidFill>
              </a:rPr>
            </a:br>
            <a:r>
              <a:rPr lang="it-IT" sz="2400" b="1" baseline="30000" dirty="0">
                <a:solidFill>
                  <a:srgbClr val="000000"/>
                </a:solidFill>
              </a:rPr>
              <a:t>3</a:t>
            </a:r>
            <a:r>
              <a:rPr lang="it-IT" sz="2400" dirty="0">
                <a:solidFill>
                  <a:srgbClr val="000000"/>
                </a:solidFill>
              </a:rPr>
              <a:t>Egli parlò loro di molte cose con parabole.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it-IT" sz="2400" dirty="0">
                <a:solidFill>
                  <a:srgbClr val="000000"/>
                </a:solidFill>
              </a:rPr>
              <a:t>E disse: «Ecco, il seminatore uscì a seminare. 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it-IT" sz="2400" b="1" baseline="30000" dirty="0">
                <a:solidFill>
                  <a:srgbClr val="000000"/>
                </a:solidFill>
              </a:rPr>
              <a:t>4</a:t>
            </a:r>
            <a:r>
              <a:rPr lang="it-IT" sz="2400" dirty="0">
                <a:solidFill>
                  <a:srgbClr val="000000"/>
                </a:solidFill>
              </a:rPr>
              <a:t>Mentre seminava, una parte cadde lungo la strada; vennero gli uccelli e la mangiarono.</a:t>
            </a:r>
            <a:r>
              <a:rPr lang="it-IT" sz="2400" b="1" baseline="30000" dirty="0">
                <a:solidFill>
                  <a:srgbClr val="000000"/>
                </a:solidFill>
              </a:rPr>
              <a:t>5</a:t>
            </a:r>
            <a:r>
              <a:rPr lang="it-IT" sz="2400" dirty="0">
                <a:solidFill>
                  <a:srgbClr val="000000"/>
                </a:solidFill>
              </a:rPr>
              <a:t>Un’altra parte cadde sul terreno sassoso, dove non c’era molta terra; germogliò subito, perché il terreno non era profondo, </a:t>
            </a:r>
            <a:r>
              <a:rPr lang="it-IT" sz="2400" b="1" baseline="30000" dirty="0">
                <a:solidFill>
                  <a:srgbClr val="000000"/>
                </a:solidFill>
              </a:rPr>
              <a:t>6</a:t>
            </a:r>
            <a:r>
              <a:rPr lang="it-IT" sz="2400" dirty="0">
                <a:solidFill>
                  <a:srgbClr val="000000"/>
                </a:solidFill>
              </a:rPr>
              <a:t>ma quando spuntò il sole, fu bruciata e, non avendo radici, seccò. 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it-IT" sz="2400" b="1" baseline="30000" dirty="0">
                <a:solidFill>
                  <a:srgbClr val="000000"/>
                </a:solidFill>
              </a:rPr>
              <a:t>7</a:t>
            </a:r>
            <a:r>
              <a:rPr lang="it-IT" sz="2400" dirty="0">
                <a:solidFill>
                  <a:srgbClr val="000000"/>
                </a:solidFill>
              </a:rPr>
              <a:t>Un’altra parte cadde sui rovi, e i rovi crebbero e la soffocarono. 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it-IT" sz="2400" b="1" baseline="30000" dirty="0">
                <a:solidFill>
                  <a:srgbClr val="000000"/>
                </a:solidFill>
              </a:rPr>
              <a:t>8</a:t>
            </a:r>
            <a:r>
              <a:rPr lang="it-IT" sz="2400" dirty="0">
                <a:solidFill>
                  <a:srgbClr val="000000"/>
                </a:solidFill>
              </a:rPr>
              <a:t>Un’altra parte cadde sul terreno buono e diede frutto: il cento, il sessanta, il trenta per uno. 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it-IT" sz="2400" b="1" baseline="30000" dirty="0">
                <a:solidFill>
                  <a:srgbClr val="000000"/>
                </a:solidFill>
              </a:rPr>
              <a:t>9</a:t>
            </a:r>
            <a:r>
              <a:rPr lang="it-IT" sz="2400" dirty="0">
                <a:solidFill>
                  <a:srgbClr val="000000"/>
                </a:solidFill>
              </a:rPr>
              <a:t>Chi ha orecchi, ascolti».</a:t>
            </a:r>
            <a:br>
              <a:rPr lang="it-IT" sz="2400" dirty="0">
                <a:solidFill>
                  <a:srgbClr val="000000"/>
                </a:solidFill>
              </a:rPr>
            </a:br>
            <a:endParaRPr lang="ru-RU" altLang="it-IT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8FCE4357-7F42-D1FD-74E0-02555F1387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6781800" cy="715963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it-IT" sz="4000" dirty="0" err="1">
                <a:solidFill>
                  <a:schemeClr val="bg1"/>
                </a:solidFill>
              </a:rPr>
              <a:t>Spiegazione</a:t>
            </a:r>
            <a:r>
              <a:rPr lang="en-US" altLang="it-IT" sz="4000" dirty="0">
                <a:solidFill>
                  <a:schemeClr val="bg1"/>
                </a:solidFill>
              </a:rPr>
              <a:t> </a:t>
            </a:r>
            <a:r>
              <a:rPr lang="en-US" altLang="it-IT" sz="4000" dirty="0" err="1">
                <a:solidFill>
                  <a:schemeClr val="bg1"/>
                </a:solidFill>
              </a:rPr>
              <a:t>della</a:t>
            </a:r>
            <a:r>
              <a:rPr lang="en-US" altLang="it-IT" sz="4000" dirty="0">
                <a:solidFill>
                  <a:schemeClr val="bg1"/>
                </a:solidFill>
              </a:rPr>
              <a:t> parabola</a:t>
            </a:r>
            <a:endParaRPr lang="ru-RU" altLang="it-IT" sz="4000" dirty="0">
              <a:solidFill>
                <a:schemeClr val="bg1"/>
              </a:solidFill>
            </a:endParaRPr>
          </a:p>
        </p:txBody>
      </p:sp>
      <p:sp>
        <p:nvSpPr>
          <p:cNvPr id="3075" name="Rectangle 5">
            <a:extLst>
              <a:ext uri="{FF2B5EF4-FFF2-40B4-BE49-F238E27FC236}">
                <a16:creationId xmlns:a16="http://schemas.microsoft.com/office/drawing/2014/main" id="{56C35071-A12C-F1E8-7668-FCD31437E3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536" y="980728"/>
            <a:ext cx="8280920" cy="5526360"/>
          </a:xfrm>
        </p:spPr>
        <p:txBody>
          <a:bodyPr/>
          <a:lstStyle/>
          <a:p>
            <a:pPr marL="0" indent="0" algn="ctr">
              <a:buNone/>
            </a:pPr>
            <a:r>
              <a:rPr lang="it-IT" sz="2400" b="1" baseline="30000" dirty="0">
                <a:solidFill>
                  <a:srgbClr val="000000"/>
                </a:solidFill>
              </a:rPr>
              <a:t>18</a:t>
            </a:r>
            <a:r>
              <a:rPr lang="it-IT" sz="2400" dirty="0">
                <a:solidFill>
                  <a:srgbClr val="000000"/>
                </a:solidFill>
              </a:rPr>
              <a:t>Voi dunque ascoltate la parabola del seminatore. </a:t>
            </a:r>
            <a:r>
              <a:rPr lang="it-IT" sz="2400" b="1" baseline="30000" dirty="0">
                <a:solidFill>
                  <a:srgbClr val="000000"/>
                </a:solidFill>
              </a:rPr>
              <a:t>19</a:t>
            </a:r>
            <a:r>
              <a:rPr lang="it-IT" sz="2400" dirty="0">
                <a:solidFill>
                  <a:srgbClr val="000000"/>
                </a:solidFill>
              </a:rPr>
              <a:t>Ogni volta che uno ascolta la parola del Regno e non la comprende, viene il Maligno e ruba ciò che è stato seminato nel suo cuore: questo è il seme seminato lungo la strada. </a:t>
            </a:r>
            <a:r>
              <a:rPr lang="it-IT" sz="2400" b="1" baseline="30000" dirty="0">
                <a:solidFill>
                  <a:srgbClr val="000000"/>
                </a:solidFill>
              </a:rPr>
              <a:t>20</a:t>
            </a:r>
            <a:r>
              <a:rPr lang="it-IT" sz="2400" dirty="0">
                <a:solidFill>
                  <a:srgbClr val="000000"/>
                </a:solidFill>
              </a:rPr>
              <a:t>Quello che è stato seminato sul terreno sassoso è colui che ascolta la Parola e l’accoglie subito con gioia, </a:t>
            </a:r>
            <a:r>
              <a:rPr lang="it-IT" sz="2400" b="1" baseline="30000" dirty="0">
                <a:solidFill>
                  <a:srgbClr val="000000"/>
                </a:solidFill>
              </a:rPr>
              <a:t>21</a:t>
            </a:r>
            <a:r>
              <a:rPr lang="it-IT" sz="2400" dirty="0">
                <a:solidFill>
                  <a:srgbClr val="000000"/>
                </a:solidFill>
              </a:rPr>
              <a:t>ma non ha in sé radici ed è incostante, sicché, appena giunge una tribolazione o una persecuzione a causa della Parola, egli subito viene meno. </a:t>
            </a:r>
            <a:r>
              <a:rPr lang="it-IT" sz="2400" b="1" baseline="30000" dirty="0">
                <a:solidFill>
                  <a:srgbClr val="000000"/>
                </a:solidFill>
              </a:rPr>
              <a:t>22</a:t>
            </a:r>
            <a:r>
              <a:rPr lang="it-IT" sz="2400" dirty="0">
                <a:solidFill>
                  <a:srgbClr val="000000"/>
                </a:solidFill>
              </a:rPr>
              <a:t>Quello seminato tra i rovi è colui che ascolta la Parola, ma la preoccupazione del mondo e la seduzione della ricchezza soffocano la Parola ed essa non dà frutto. </a:t>
            </a:r>
            <a:r>
              <a:rPr lang="it-IT" sz="2400" b="1" baseline="30000" dirty="0">
                <a:solidFill>
                  <a:srgbClr val="000000"/>
                </a:solidFill>
              </a:rPr>
              <a:t>23</a:t>
            </a:r>
            <a:r>
              <a:rPr lang="it-IT" sz="2400" dirty="0">
                <a:solidFill>
                  <a:srgbClr val="000000"/>
                </a:solidFill>
              </a:rPr>
              <a:t>Quello seminato sul terreno buono è colui che ascolta la Parola e la comprende; questi dà frutto e produce il cento, il sessanta, il trenta per uno».</a:t>
            </a:r>
            <a:endParaRPr lang="ru-RU" altLang="it-IT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8FCE4357-7F42-D1FD-74E0-02555F1387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6781800" cy="715963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it-IT" sz="4000" dirty="0">
                <a:solidFill>
                  <a:schemeClr val="bg1"/>
                </a:solidFill>
              </a:rPr>
              <a:t>Le </a:t>
            </a:r>
            <a:r>
              <a:rPr lang="en-US" altLang="it-IT" sz="4000" dirty="0" err="1">
                <a:solidFill>
                  <a:schemeClr val="bg1"/>
                </a:solidFill>
              </a:rPr>
              <a:t>parabole</a:t>
            </a:r>
            <a:endParaRPr lang="ru-RU" altLang="it-IT" sz="4000" dirty="0">
              <a:solidFill>
                <a:schemeClr val="bg1"/>
              </a:solidFill>
            </a:endParaRPr>
          </a:p>
        </p:txBody>
      </p:sp>
      <p:sp>
        <p:nvSpPr>
          <p:cNvPr id="3075" name="Rectangle 5">
            <a:extLst>
              <a:ext uri="{FF2B5EF4-FFF2-40B4-BE49-F238E27FC236}">
                <a16:creationId xmlns:a16="http://schemas.microsoft.com/office/drawing/2014/main" id="{56C35071-A12C-F1E8-7668-FCD31437E3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528" y="836712"/>
            <a:ext cx="8136904" cy="5544616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it-IT" sz="2000" dirty="0">
                <a:solidFill>
                  <a:srgbClr val="000000"/>
                </a:solidFill>
              </a:rPr>
              <a:t/>
            </a:r>
            <a:br>
              <a:rPr lang="it-IT" sz="2000" dirty="0">
                <a:solidFill>
                  <a:srgbClr val="000000"/>
                </a:solidFill>
              </a:rPr>
            </a:br>
            <a:r>
              <a:rPr lang="it-IT" sz="2000" b="1" baseline="30000" dirty="0">
                <a:solidFill>
                  <a:srgbClr val="000000"/>
                </a:solidFill>
              </a:rPr>
              <a:t>10</a:t>
            </a:r>
            <a:r>
              <a:rPr lang="it-IT" sz="2000" dirty="0">
                <a:solidFill>
                  <a:srgbClr val="000000"/>
                </a:solidFill>
              </a:rPr>
              <a:t>Gli si avvicinarono allora i discepoli e gli dissero: «Perché a loro parli con parabole?». </a:t>
            </a:r>
            <a:r>
              <a:rPr lang="it-IT" sz="2000" b="1" baseline="30000" dirty="0">
                <a:solidFill>
                  <a:srgbClr val="000000"/>
                </a:solidFill>
              </a:rPr>
              <a:t>11</a:t>
            </a:r>
            <a:r>
              <a:rPr lang="it-IT" sz="2000" dirty="0">
                <a:solidFill>
                  <a:srgbClr val="000000"/>
                </a:solidFill>
              </a:rPr>
              <a:t>Egli rispose loro: «Perché a voi è dato conoscere i misteri del regno dei cieli, ma a loro non è dato. </a:t>
            </a:r>
            <a:r>
              <a:rPr lang="it-IT" sz="2000" b="1" baseline="30000" dirty="0">
                <a:solidFill>
                  <a:srgbClr val="000000"/>
                </a:solidFill>
              </a:rPr>
              <a:t>12</a:t>
            </a:r>
            <a:r>
              <a:rPr lang="it-IT" sz="2000" dirty="0">
                <a:solidFill>
                  <a:srgbClr val="000000"/>
                </a:solidFill>
              </a:rPr>
              <a:t>Infatti a colui che ha, verrà dato e sarà nell’abbondanza; ma a colui che non ha, sarà tolto anche quello che ha. </a:t>
            </a:r>
            <a:r>
              <a:rPr lang="it-IT" sz="2000" b="1" baseline="30000" dirty="0">
                <a:solidFill>
                  <a:srgbClr val="000000"/>
                </a:solidFill>
              </a:rPr>
              <a:t>13</a:t>
            </a:r>
            <a:r>
              <a:rPr lang="it-IT" sz="2000" dirty="0">
                <a:solidFill>
                  <a:srgbClr val="000000"/>
                </a:solidFill>
              </a:rPr>
              <a:t>Per questo a loro parlo con parabole: perché guardando non vedono, udendo non ascoltano e non comprendono. </a:t>
            </a:r>
            <a:r>
              <a:rPr lang="it-IT" sz="2000" b="1" baseline="30000" dirty="0">
                <a:solidFill>
                  <a:srgbClr val="000000"/>
                </a:solidFill>
              </a:rPr>
              <a:t>14</a:t>
            </a:r>
            <a:r>
              <a:rPr lang="it-IT" sz="2000" dirty="0">
                <a:solidFill>
                  <a:srgbClr val="000000"/>
                </a:solidFill>
              </a:rPr>
              <a:t>Così si compie per loro la profezia di Isaia che dice:</a:t>
            </a:r>
            <a:br>
              <a:rPr lang="it-IT" sz="2000" dirty="0">
                <a:solidFill>
                  <a:srgbClr val="000000"/>
                </a:solidFill>
              </a:rPr>
            </a:br>
            <a:r>
              <a:rPr lang="it-IT" sz="2000" i="1" dirty="0">
                <a:solidFill>
                  <a:srgbClr val="000000"/>
                </a:solidFill>
              </a:rPr>
              <a:t>Udrete, sì, ma non comprenderete,</a:t>
            </a:r>
            <a:r>
              <a:rPr lang="it-IT" sz="2000" dirty="0">
                <a:solidFill>
                  <a:srgbClr val="000000"/>
                </a:solidFill>
              </a:rPr>
              <a:t/>
            </a:r>
            <a:br>
              <a:rPr lang="it-IT" sz="2000" dirty="0">
                <a:solidFill>
                  <a:srgbClr val="000000"/>
                </a:solidFill>
              </a:rPr>
            </a:br>
            <a:r>
              <a:rPr lang="it-IT" sz="2000" i="1" dirty="0">
                <a:solidFill>
                  <a:srgbClr val="000000"/>
                </a:solidFill>
              </a:rPr>
              <a:t>guarderete, sì, ma non vedrete.</a:t>
            </a:r>
            <a:r>
              <a:rPr lang="it-IT" sz="2000" dirty="0">
                <a:solidFill>
                  <a:srgbClr val="000000"/>
                </a:solidFill>
              </a:rPr>
              <a:t/>
            </a:r>
            <a:br>
              <a:rPr lang="it-IT" sz="2000" dirty="0">
                <a:solidFill>
                  <a:srgbClr val="000000"/>
                </a:solidFill>
              </a:rPr>
            </a:br>
            <a:r>
              <a:rPr lang="it-IT" sz="2000" b="1" baseline="30000" dirty="0">
                <a:solidFill>
                  <a:srgbClr val="000000"/>
                </a:solidFill>
              </a:rPr>
              <a:t>15</a:t>
            </a:r>
            <a:r>
              <a:rPr lang="it-IT" sz="2000" i="1" dirty="0">
                <a:solidFill>
                  <a:srgbClr val="000000"/>
                </a:solidFill>
              </a:rPr>
              <a:t>Perché il cuore di questo popolo è diventato insensibile,</a:t>
            </a:r>
            <a:r>
              <a:rPr lang="it-IT" sz="2000" dirty="0">
                <a:solidFill>
                  <a:srgbClr val="000000"/>
                </a:solidFill>
              </a:rPr>
              <a:t/>
            </a:r>
            <a:br>
              <a:rPr lang="it-IT" sz="2000" dirty="0">
                <a:solidFill>
                  <a:srgbClr val="000000"/>
                </a:solidFill>
              </a:rPr>
            </a:br>
            <a:r>
              <a:rPr lang="it-IT" sz="2000" i="1" dirty="0">
                <a:solidFill>
                  <a:srgbClr val="000000"/>
                </a:solidFill>
              </a:rPr>
              <a:t>sono diventati duri di orecchi</a:t>
            </a:r>
            <a:r>
              <a:rPr lang="it-IT" sz="2000" dirty="0">
                <a:solidFill>
                  <a:srgbClr val="000000"/>
                </a:solidFill>
              </a:rPr>
              <a:t/>
            </a:r>
            <a:br>
              <a:rPr lang="it-IT" sz="2000" dirty="0">
                <a:solidFill>
                  <a:srgbClr val="000000"/>
                </a:solidFill>
              </a:rPr>
            </a:br>
            <a:r>
              <a:rPr lang="it-IT" sz="2000" i="1" dirty="0">
                <a:solidFill>
                  <a:srgbClr val="000000"/>
                </a:solidFill>
              </a:rPr>
              <a:t>e hanno chiuso gli occhi,</a:t>
            </a:r>
            <a:r>
              <a:rPr lang="it-IT" sz="2000" dirty="0">
                <a:solidFill>
                  <a:srgbClr val="000000"/>
                </a:solidFill>
              </a:rPr>
              <a:t/>
            </a:r>
            <a:br>
              <a:rPr lang="it-IT" sz="2000" dirty="0">
                <a:solidFill>
                  <a:srgbClr val="000000"/>
                </a:solidFill>
              </a:rPr>
            </a:br>
            <a:r>
              <a:rPr lang="it-IT" sz="2000" i="1" dirty="0">
                <a:solidFill>
                  <a:srgbClr val="000000"/>
                </a:solidFill>
              </a:rPr>
              <a:t>perché non vedano con gli occhi,</a:t>
            </a:r>
            <a:r>
              <a:rPr lang="it-IT" sz="2000" dirty="0">
                <a:solidFill>
                  <a:srgbClr val="000000"/>
                </a:solidFill>
              </a:rPr>
              <a:t/>
            </a:r>
            <a:br>
              <a:rPr lang="it-IT" sz="2000" dirty="0">
                <a:solidFill>
                  <a:srgbClr val="000000"/>
                </a:solidFill>
              </a:rPr>
            </a:br>
            <a:r>
              <a:rPr lang="it-IT" sz="2000" i="1" dirty="0">
                <a:solidFill>
                  <a:srgbClr val="000000"/>
                </a:solidFill>
              </a:rPr>
              <a:t>non ascoltino con gli orecchi</a:t>
            </a:r>
            <a:r>
              <a:rPr lang="it-IT" sz="2000" dirty="0">
                <a:solidFill>
                  <a:srgbClr val="000000"/>
                </a:solidFill>
              </a:rPr>
              <a:t/>
            </a:r>
            <a:br>
              <a:rPr lang="it-IT" sz="2000" dirty="0">
                <a:solidFill>
                  <a:srgbClr val="000000"/>
                </a:solidFill>
              </a:rPr>
            </a:br>
            <a:r>
              <a:rPr lang="it-IT" sz="2000" i="1" dirty="0">
                <a:solidFill>
                  <a:srgbClr val="000000"/>
                </a:solidFill>
              </a:rPr>
              <a:t>e non comprendano con il cuore</a:t>
            </a:r>
            <a:r>
              <a:rPr lang="it-IT" sz="2000" dirty="0">
                <a:solidFill>
                  <a:srgbClr val="000000"/>
                </a:solidFill>
              </a:rPr>
              <a:t/>
            </a:r>
            <a:br>
              <a:rPr lang="it-IT" sz="2000" dirty="0">
                <a:solidFill>
                  <a:srgbClr val="000000"/>
                </a:solidFill>
              </a:rPr>
            </a:br>
            <a:r>
              <a:rPr lang="it-IT" sz="2000" i="1" dirty="0">
                <a:solidFill>
                  <a:srgbClr val="000000"/>
                </a:solidFill>
              </a:rPr>
              <a:t>e non si convertano e io li guarisca!</a:t>
            </a:r>
            <a:r>
              <a:rPr lang="it-IT" sz="2000" dirty="0">
                <a:solidFill>
                  <a:srgbClr val="000000"/>
                </a:solidFill>
              </a:rPr>
              <a:t/>
            </a:r>
            <a:br>
              <a:rPr lang="it-IT" sz="2000" dirty="0">
                <a:solidFill>
                  <a:srgbClr val="000000"/>
                </a:solidFill>
              </a:rPr>
            </a:br>
            <a:r>
              <a:rPr lang="it-IT" sz="2000" b="1" baseline="30000" dirty="0">
                <a:solidFill>
                  <a:srgbClr val="000000"/>
                </a:solidFill>
              </a:rPr>
              <a:t>16</a:t>
            </a:r>
            <a:r>
              <a:rPr lang="it-IT" sz="2000" dirty="0">
                <a:solidFill>
                  <a:srgbClr val="000000"/>
                </a:solidFill>
              </a:rPr>
              <a:t>Beati invece i vostri occhi perché vedono e i vostri orecchi perché ascoltano. </a:t>
            </a:r>
            <a:r>
              <a:rPr lang="it-IT" sz="2000" b="1" baseline="30000" dirty="0">
                <a:solidFill>
                  <a:srgbClr val="000000"/>
                </a:solidFill>
              </a:rPr>
              <a:t>17</a:t>
            </a:r>
            <a:r>
              <a:rPr lang="it-IT" sz="2000" dirty="0">
                <a:solidFill>
                  <a:srgbClr val="000000"/>
                </a:solidFill>
              </a:rPr>
              <a:t>In verità io vi dico: molti profeti e molti giusti hanno desiderato vedere ciò che voi guardate, ma non lo videro, e ascoltare ciò che voi ascoltate, ma non lo ascoltarono!</a:t>
            </a:r>
            <a:br>
              <a:rPr lang="it-IT" sz="2000" dirty="0">
                <a:solidFill>
                  <a:srgbClr val="000000"/>
                </a:solidFill>
              </a:rPr>
            </a:br>
            <a:endParaRPr lang="ru-RU" altLang="it-IT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36" y="980728"/>
            <a:ext cx="6912768" cy="3893398"/>
          </a:xfrm>
          <a:effectLst>
            <a:softEdge rad="127000"/>
          </a:effectLst>
        </p:spPr>
      </p:pic>
      <p:sp>
        <p:nvSpPr>
          <p:cNvPr id="4" name="Rettangolo 3"/>
          <p:cNvSpPr/>
          <p:nvPr/>
        </p:nvSpPr>
        <p:spPr>
          <a:xfrm>
            <a:off x="2388918" y="24480"/>
            <a:ext cx="44262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it-IT" sz="4000" kern="0" dirty="0">
                <a:solidFill>
                  <a:srgbClr val="FFFFFF"/>
                </a:solidFill>
                <a:latin typeface="Microsoft Sans Serif"/>
              </a:rPr>
              <a:t>La cornice (vv.1-2)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" y="5100783"/>
            <a:ext cx="882047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t-IT" sz="1800" b="1" baseline="30000" dirty="0">
                <a:solidFill>
                  <a:srgbClr val="000000"/>
                </a:solidFill>
              </a:rPr>
              <a:t>1</a:t>
            </a:r>
            <a:r>
              <a:rPr lang="it-IT" sz="1800" dirty="0">
                <a:solidFill>
                  <a:srgbClr val="000000"/>
                </a:solidFill>
              </a:rPr>
              <a:t>Quel giorno Gesù </a:t>
            </a:r>
            <a:r>
              <a:rPr lang="it-IT" sz="1800" u="sng" dirty="0">
                <a:solidFill>
                  <a:srgbClr val="FF0000"/>
                </a:solidFill>
              </a:rPr>
              <a:t>uscì di casa </a:t>
            </a:r>
            <a:r>
              <a:rPr lang="it-IT" sz="1800" dirty="0">
                <a:solidFill>
                  <a:srgbClr val="000000"/>
                </a:solidFill>
              </a:rPr>
              <a:t>e sedette in riva al mare. </a:t>
            </a:r>
          </a:p>
          <a:p>
            <a:pPr>
              <a:lnSpc>
                <a:spcPct val="80000"/>
              </a:lnSpc>
            </a:pPr>
            <a:r>
              <a:rPr lang="it-IT" sz="1800" b="1" baseline="30000" dirty="0">
                <a:solidFill>
                  <a:srgbClr val="000000"/>
                </a:solidFill>
              </a:rPr>
              <a:t>2</a:t>
            </a:r>
            <a:r>
              <a:rPr lang="it-IT" sz="1800" dirty="0">
                <a:solidFill>
                  <a:srgbClr val="000000"/>
                </a:solidFill>
              </a:rPr>
              <a:t>Si radunò attorno a lui tanta folla che egli salì su una barca e si mise a sedere, </a:t>
            </a:r>
          </a:p>
          <a:p>
            <a:pPr>
              <a:lnSpc>
                <a:spcPct val="80000"/>
              </a:lnSpc>
            </a:pPr>
            <a:r>
              <a:rPr lang="it-IT" sz="1800" dirty="0">
                <a:solidFill>
                  <a:srgbClr val="000000"/>
                </a:solidFill>
              </a:rPr>
              <a:t>mentre tutta la folla stava sulla spiaggia</a:t>
            </a:r>
            <a:endParaRPr lang="it-I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980728"/>
            <a:ext cx="8352928" cy="4191000"/>
          </a:xfrm>
        </p:spPr>
        <p:txBody>
          <a:bodyPr/>
          <a:lstStyle/>
          <a:p>
            <a:pPr marL="0" indent="0">
              <a:buNone/>
            </a:pPr>
            <a:r>
              <a:rPr lang="it-IT" b="1" baseline="30000" dirty="0">
                <a:solidFill>
                  <a:srgbClr val="000000"/>
                </a:solidFill>
              </a:rPr>
              <a:t>3</a:t>
            </a:r>
            <a:r>
              <a:rPr lang="it-IT" dirty="0">
                <a:solidFill>
                  <a:srgbClr val="000000"/>
                </a:solidFill>
              </a:rPr>
              <a:t>Egli parlò loro di molte cose con parabole.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CE4357-7F42-D1FD-74E0-02555F138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0"/>
            <a:ext cx="67818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US" altLang="it-IT" sz="4000" kern="0" dirty="0">
                <a:solidFill>
                  <a:schemeClr val="bg1"/>
                </a:solidFill>
              </a:rPr>
              <a:t>Le </a:t>
            </a:r>
            <a:r>
              <a:rPr lang="en-US" altLang="it-IT" sz="4000" kern="0" dirty="0" err="1">
                <a:solidFill>
                  <a:schemeClr val="bg1"/>
                </a:solidFill>
              </a:rPr>
              <a:t>parabole</a:t>
            </a:r>
            <a:endParaRPr lang="ru-RU" altLang="it-IT" sz="4000" kern="0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7504" y="1742921"/>
            <a:ext cx="9036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0000"/>
                </a:solidFill>
              </a:rPr>
              <a:t>PARABOLA: (ebraico </a:t>
            </a:r>
            <a:r>
              <a:rPr lang="it-IT" i="1" dirty="0" err="1">
                <a:solidFill>
                  <a:srgbClr val="000000"/>
                </a:solidFill>
              </a:rPr>
              <a:t>mashal</a:t>
            </a:r>
            <a:r>
              <a:rPr lang="it-IT" dirty="0">
                <a:solidFill>
                  <a:srgbClr val="000000"/>
                </a:solidFill>
              </a:rPr>
              <a:t>) è un racconto basato sull’accostamento </a:t>
            </a:r>
          </a:p>
          <a:p>
            <a:r>
              <a:rPr lang="it-IT" dirty="0">
                <a:solidFill>
                  <a:srgbClr val="000000"/>
                </a:solidFill>
              </a:rPr>
              <a:t>e la comparazione di due realtà, quella reale e una fittizia che si richiamano ma non coincidono</a:t>
            </a:r>
          </a:p>
          <a:p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39919" r="33463" b="26061"/>
          <a:stretch/>
        </p:blipFill>
        <p:spPr>
          <a:xfrm>
            <a:off x="107504" y="4444106"/>
            <a:ext cx="5904656" cy="194421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-49619" y="3429000"/>
            <a:ext cx="92432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rgbClr val="FF0000"/>
                </a:solidFill>
              </a:rPr>
              <a:t>SCOPO</a:t>
            </a:r>
            <a:r>
              <a:rPr lang="it-IT" dirty="0">
                <a:solidFill>
                  <a:srgbClr val="FF0000"/>
                </a:solidFill>
              </a:rPr>
              <a:t>: illuminare la natura del regno e aprire alla comprensione </a:t>
            </a:r>
          </a:p>
          <a:p>
            <a:r>
              <a:rPr lang="it-IT" dirty="0">
                <a:solidFill>
                  <a:srgbClr val="FF0000"/>
                </a:solidFill>
              </a:rPr>
              <a:t>di cose inedite sull’agire di Dio</a:t>
            </a:r>
          </a:p>
        </p:txBody>
      </p:sp>
    </p:spTree>
    <p:extLst>
      <p:ext uri="{BB962C8B-B14F-4D97-AF65-F5344CB8AC3E}">
        <p14:creationId xmlns:p14="http://schemas.microsoft.com/office/powerpoint/2010/main" val="202585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8FCE4357-7F42-D1FD-74E0-02555F138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2008" y="0"/>
            <a:ext cx="9324528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US" altLang="it-IT" sz="4000" kern="0" dirty="0" err="1">
                <a:solidFill>
                  <a:schemeClr val="bg1"/>
                </a:solidFill>
              </a:rPr>
              <a:t>Un’unica</a:t>
            </a:r>
            <a:r>
              <a:rPr lang="en-US" altLang="it-IT" sz="4000" kern="0" dirty="0">
                <a:solidFill>
                  <a:schemeClr val="bg1"/>
                </a:solidFill>
              </a:rPr>
              <a:t> </a:t>
            </a:r>
            <a:r>
              <a:rPr lang="en-US" altLang="it-IT" sz="4000" kern="0" dirty="0" err="1">
                <a:solidFill>
                  <a:schemeClr val="bg1"/>
                </a:solidFill>
              </a:rPr>
              <a:t>semina</a:t>
            </a:r>
            <a:r>
              <a:rPr lang="en-US" altLang="it-IT" sz="4000" kern="0" dirty="0">
                <a:solidFill>
                  <a:schemeClr val="bg1"/>
                </a:solidFill>
              </a:rPr>
              <a:t>, </a:t>
            </a:r>
            <a:r>
              <a:rPr lang="en-US" altLang="it-IT" sz="4000" kern="0" dirty="0" err="1">
                <a:solidFill>
                  <a:schemeClr val="bg1"/>
                </a:solidFill>
              </a:rPr>
              <a:t>diversi</a:t>
            </a:r>
            <a:r>
              <a:rPr lang="en-US" altLang="it-IT" sz="4000" kern="0" dirty="0">
                <a:solidFill>
                  <a:schemeClr val="bg1"/>
                </a:solidFill>
              </a:rPr>
              <a:t> </a:t>
            </a:r>
            <a:r>
              <a:rPr lang="en-US" altLang="it-IT" sz="4000" kern="0" dirty="0" err="1">
                <a:solidFill>
                  <a:schemeClr val="bg1"/>
                </a:solidFill>
              </a:rPr>
              <a:t>terreni</a:t>
            </a:r>
            <a:r>
              <a:rPr lang="en-US" altLang="it-IT" sz="4000" kern="0" dirty="0">
                <a:solidFill>
                  <a:schemeClr val="bg1"/>
                </a:solidFill>
              </a:rPr>
              <a:t> (vv. 3-9)</a:t>
            </a:r>
            <a:endParaRPr lang="ru-RU" altLang="it-IT" sz="4000" kern="0" dirty="0">
              <a:solidFill>
                <a:schemeClr val="bg1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914400" y="1333500"/>
            <a:ext cx="7315200" cy="1159396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chemeClr val="bg2"/>
                </a:solidFill>
              </a:rPr>
              <a:t>il centro del racconto è la </a:t>
            </a:r>
            <a:r>
              <a:rPr lang="it-IT" b="1" u="sng" dirty="0">
                <a:solidFill>
                  <a:srgbClr val="005800"/>
                </a:solidFill>
              </a:rPr>
              <a:t>SEMINA</a:t>
            </a:r>
            <a:r>
              <a:rPr lang="it-IT" dirty="0">
                <a:solidFill>
                  <a:schemeClr val="bg2"/>
                </a:solidFill>
              </a:rPr>
              <a:t>,  a cui è assimilata la </a:t>
            </a:r>
            <a:r>
              <a:rPr lang="it-IT" b="1" u="sng" dirty="0">
                <a:solidFill>
                  <a:schemeClr val="bg2"/>
                </a:solidFill>
              </a:rPr>
              <a:t>missione di Gesù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9"/>
          <a:stretch/>
        </p:blipFill>
        <p:spPr>
          <a:xfrm>
            <a:off x="755576" y="4941168"/>
            <a:ext cx="817730" cy="1726639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2009" y="2842632"/>
            <a:ext cx="89644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Ottimismo del seminatore</a:t>
            </a:r>
            <a:r>
              <a:rPr lang="it-IT" dirty="0"/>
              <a:t>: </a:t>
            </a:r>
            <a:r>
              <a:rPr lang="it-IT" dirty="0">
                <a:solidFill>
                  <a:schemeClr val="accent4">
                    <a:lumMod val="50000"/>
                  </a:schemeClr>
                </a:solidFill>
              </a:rPr>
              <a:t>la fiduciosa azione del seminatore che sparge a</a:t>
            </a:r>
          </a:p>
          <a:p>
            <a:r>
              <a:rPr lang="it-IT" dirty="0">
                <a:solidFill>
                  <a:schemeClr val="accent4">
                    <a:lumMod val="50000"/>
                  </a:schemeClr>
                </a:solidFill>
              </a:rPr>
              <a:t>larghe mani la semente interpella l’ascoltatore perché esca dai suoi timori e dalle sue paure</a:t>
            </a:r>
          </a:p>
          <a:p>
            <a:r>
              <a:rPr lang="it-IT" dirty="0">
                <a:solidFill>
                  <a:schemeClr val="accent4">
                    <a:lumMod val="50000"/>
                  </a:schemeClr>
                </a:solidFill>
              </a:rPr>
              <a:t>per aprirsi alla novità del futuro che viene incontro al presente</a:t>
            </a:r>
          </a:p>
        </p:txBody>
      </p:sp>
    </p:spTree>
    <p:extLst>
      <p:ext uri="{BB962C8B-B14F-4D97-AF65-F5344CB8AC3E}">
        <p14:creationId xmlns:p14="http://schemas.microsoft.com/office/powerpoint/2010/main" val="97986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8FCE4357-7F42-D1FD-74E0-02555F138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2008" y="0"/>
            <a:ext cx="9324528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US" altLang="it-IT" sz="4000" kern="0" dirty="0" err="1">
                <a:solidFill>
                  <a:schemeClr val="bg1"/>
                </a:solidFill>
              </a:rPr>
              <a:t>Un’unica</a:t>
            </a:r>
            <a:r>
              <a:rPr lang="en-US" altLang="it-IT" sz="4000" kern="0" dirty="0">
                <a:solidFill>
                  <a:schemeClr val="bg1"/>
                </a:solidFill>
              </a:rPr>
              <a:t> </a:t>
            </a:r>
            <a:r>
              <a:rPr lang="en-US" altLang="it-IT" sz="4000" kern="0" dirty="0" err="1">
                <a:solidFill>
                  <a:schemeClr val="bg1"/>
                </a:solidFill>
              </a:rPr>
              <a:t>semina</a:t>
            </a:r>
            <a:r>
              <a:rPr lang="en-US" altLang="it-IT" sz="4000" kern="0" dirty="0">
                <a:solidFill>
                  <a:schemeClr val="bg1"/>
                </a:solidFill>
              </a:rPr>
              <a:t>, </a:t>
            </a:r>
            <a:r>
              <a:rPr lang="en-US" altLang="it-IT" sz="4000" kern="0" dirty="0" err="1">
                <a:solidFill>
                  <a:schemeClr val="bg1"/>
                </a:solidFill>
              </a:rPr>
              <a:t>diversi</a:t>
            </a:r>
            <a:r>
              <a:rPr lang="en-US" altLang="it-IT" sz="4000" kern="0" dirty="0">
                <a:solidFill>
                  <a:schemeClr val="bg1"/>
                </a:solidFill>
              </a:rPr>
              <a:t> </a:t>
            </a:r>
            <a:r>
              <a:rPr lang="en-US" altLang="it-IT" sz="4000" kern="0" dirty="0" err="1">
                <a:solidFill>
                  <a:schemeClr val="bg1"/>
                </a:solidFill>
              </a:rPr>
              <a:t>terreni</a:t>
            </a:r>
            <a:r>
              <a:rPr lang="en-US" altLang="it-IT" sz="4000" kern="0" dirty="0">
                <a:solidFill>
                  <a:schemeClr val="bg1"/>
                </a:solidFill>
              </a:rPr>
              <a:t> (vv. 3-9)</a:t>
            </a:r>
            <a:endParaRPr lang="ru-RU" altLang="it-IT" sz="4000" kern="0" dirty="0">
              <a:solidFill>
                <a:schemeClr val="bg1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914400" y="1333500"/>
            <a:ext cx="7315200" cy="1159396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srgbClr val="FF0000"/>
                </a:solidFill>
              </a:rPr>
              <a:t>SEME</a:t>
            </a:r>
            <a:r>
              <a:rPr lang="it-IT" dirty="0"/>
              <a:t>: </a:t>
            </a:r>
            <a:r>
              <a:rPr lang="it-IT" dirty="0">
                <a:solidFill>
                  <a:schemeClr val="accent4">
                    <a:lumMod val="50000"/>
                  </a:schemeClr>
                </a:solidFill>
              </a:rPr>
              <a:t>unità minima che contiene tutto l’essenziale per generare vita nuova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115616" y="3047020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</a:rPr>
              <a:t>La Parola di Dio ha il suo luogo nel cuore dell’uomo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950" y="4048720"/>
            <a:ext cx="3594100" cy="2260600"/>
          </a:xfrm>
          <a:prstGeom prst="rect">
            <a:avLst/>
          </a:prstGeom>
        </p:spPr>
      </p:pic>
      <p:pic>
        <p:nvPicPr>
          <p:cNvPr id="6" name="Elemento grafico 5" descr="Ghianda">
            <a:extLst>
              <a:ext uri="{FF2B5EF4-FFF2-40B4-BE49-F238E27FC236}">
                <a16:creationId xmlns:a16="http://schemas.microsoft.com/office/drawing/2014/main" id="{AF723CA1-76D7-29C8-2645-A103CBBF27A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3191" y="1484784"/>
            <a:ext cx="764704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3" descr="foto_strade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984563"/>
            <a:ext cx="3442851" cy="244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8FCE4357-7F42-D1FD-74E0-02555F138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0"/>
            <a:ext cx="67818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US" altLang="it-IT" sz="4000" kern="0" dirty="0">
                <a:solidFill>
                  <a:schemeClr val="bg1"/>
                </a:solidFill>
              </a:rPr>
              <a:t>I </a:t>
            </a:r>
            <a:r>
              <a:rPr lang="en-US" altLang="it-IT" sz="4000" kern="0" dirty="0" err="1">
                <a:solidFill>
                  <a:schemeClr val="bg1"/>
                </a:solidFill>
              </a:rPr>
              <a:t>terreni</a:t>
            </a:r>
            <a:endParaRPr lang="ru-RU" altLang="it-IT" sz="4000" kern="0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139952" y="1124744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>
                <a:solidFill>
                  <a:srgbClr val="FF0000"/>
                </a:solidFill>
              </a:rPr>
              <a:t>Neoconvertito</a:t>
            </a:r>
            <a:r>
              <a:rPr lang="it-IT" dirty="0"/>
              <a:t>: </a:t>
            </a:r>
            <a:r>
              <a:rPr lang="it-IT" b="1" dirty="0">
                <a:solidFill>
                  <a:schemeClr val="accent4">
                    <a:lumMod val="50000"/>
                  </a:schemeClr>
                </a:solidFill>
              </a:rPr>
              <a:t>ascolta ma non </a:t>
            </a:r>
          </a:p>
          <a:p>
            <a:r>
              <a:rPr lang="it-IT" b="1" dirty="0">
                <a:solidFill>
                  <a:schemeClr val="accent4">
                    <a:lumMod val="50000"/>
                  </a:schemeClr>
                </a:solidFill>
              </a:rPr>
              <a:t>comprende </a:t>
            </a:r>
            <a:r>
              <a:rPr lang="it-IT" dirty="0">
                <a:solidFill>
                  <a:schemeClr val="accent4">
                    <a:lumMod val="50000"/>
                  </a:schemeClr>
                </a:solidFill>
              </a:rPr>
              <a:t>e, esposto a tutte le tentazioni </a:t>
            </a:r>
          </a:p>
          <a:p>
            <a:r>
              <a:rPr lang="it-IT" dirty="0">
                <a:solidFill>
                  <a:schemeClr val="accent4">
                    <a:lumMod val="50000"/>
                  </a:schemeClr>
                </a:solidFill>
              </a:rPr>
              <a:t>del maligno, </a:t>
            </a:r>
            <a:r>
              <a:rPr lang="it-IT" b="1" dirty="0">
                <a:solidFill>
                  <a:schemeClr val="accent4">
                    <a:lumMod val="50000"/>
                  </a:schemeClr>
                </a:solidFill>
              </a:rPr>
              <a:t>si lascia portare via</a:t>
            </a:r>
          </a:p>
          <a:p>
            <a:r>
              <a:rPr lang="it-IT" b="1" dirty="0">
                <a:solidFill>
                  <a:schemeClr val="accent4">
                    <a:lumMod val="50000"/>
                  </a:schemeClr>
                </a:solidFill>
              </a:rPr>
              <a:t>quanto è stato seminato in lui</a:t>
            </a:r>
          </a:p>
        </p:txBody>
      </p:sp>
      <p:pic>
        <p:nvPicPr>
          <p:cNvPr id="8" name="Picture 3" descr="rocc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53" y="3697600"/>
            <a:ext cx="3457050" cy="259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4067944" y="3712964"/>
            <a:ext cx="489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>
                <a:solidFill>
                  <a:srgbClr val="FF0000"/>
                </a:solidFill>
              </a:rPr>
              <a:t>Incostante</a:t>
            </a:r>
            <a:r>
              <a:rPr lang="it-IT" dirty="0"/>
              <a:t>: </a:t>
            </a:r>
            <a:r>
              <a:rPr lang="it-IT" b="1" dirty="0">
                <a:solidFill>
                  <a:schemeClr val="accent4">
                    <a:lumMod val="50000"/>
                  </a:schemeClr>
                </a:solidFill>
              </a:rPr>
              <a:t>accoglie la parola con entusiasmo ma poi</a:t>
            </a:r>
            <a:r>
              <a:rPr lang="it-IT" dirty="0">
                <a:solidFill>
                  <a:schemeClr val="accent4">
                    <a:lumMod val="50000"/>
                  </a:schemeClr>
                </a:solidFill>
              </a:rPr>
              <a:t>, vedendo che essa è esigente e può persino compromettere la propria vita, </a:t>
            </a:r>
            <a:r>
              <a:rPr lang="it-IT" b="1" dirty="0">
                <a:solidFill>
                  <a:schemeClr val="accent4">
                    <a:lumMod val="50000"/>
                  </a:schemeClr>
                </a:solidFill>
              </a:rPr>
              <a:t>getta presto la spugna, impedendo al seme di germogliare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FC4EA8A-5D3D-E4FA-B47C-0994EEF0E1AE}"/>
              </a:ext>
            </a:extLst>
          </p:cNvPr>
          <p:cNvSpPr txBox="1"/>
          <p:nvPr/>
        </p:nvSpPr>
        <p:spPr>
          <a:xfrm>
            <a:off x="1270880" y="2324089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C000"/>
                </a:solidFill>
              </a:rPr>
              <a:t>DUREZZA DI CUORE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86634DA-943E-781D-CEC9-4691AB1EC2BA}"/>
              </a:ext>
            </a:extLst>
          </p:cNvPr>
          <p:cNvSpPr txBox="1"/>
          <p:nvPr/>
        </p:nvSpPr>
        <p:spPr>
          <a:xfrm>
            <a:off x="683568" y="5221093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</a:rPr>
              <a:t>SUPERFICIALITA’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C3F5E49-49F2-BCB2-234B-E7FD67704A95}"/>
              </a:ext>
            </a:extLst>
          </p:cNvPr>
          <p:cNvSpPr txBox="1"/>
          <p:nvPr/>
        </p:nvSpPr>
        <p:spPr>
          <a:xfrm>
            <a:off x="683568" y="112474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E7C2E10-39F1-84C7-072C-B55CF170AFC8}"/>
              </a:ext>
            </a:extLst>
          </p:cNvPr>
          <p:cNvSpPr txBox="1"/>
          <p:nvPr/>
        </p:nvSpPr>
        <p:spPr>
          <a:xfrm>
            <a:off x="607693" y="404745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7486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808080"/>
      </a:dk1>
      <a:lt1>
        <a:srgbClr val="FFFFFF"/>
      </a:lt1>
      <a:dk2>
        <a:srgbClr val="808080"/>
      </a:dk2>
      <a:lt2>
        <a:srgbClr val="005800"/>
      </a:lt2>
      <a:accent1>
        <a:srgbClr val="008000"/>
      </a:accent1>
      <a:accent2>
        <a:srgbClr val="00A400"/>
      </a:accent2>
      <a:accent3>
        <a:srgbClr val="FFFFFF"/>
      </a:accent3>
      <a:accent4>
        <a:srgbClr val="6C6C6C"/>
      </a:accent4>
      <a:accent5>
        <a:srgbClr val="AAC0AA"/>
      </a:accent5>
      <a:accent6>
        <a:srgbClr val="009400"/>
      </a:accent6>
      <a:hlink>
        <a:srgbClr val="33CC33"/>
      </a:hlink>
      <a:folHlink>
        <a:srgbClr val="808080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3864</TotalTime>
  <Words>1539</Words>
  <Application>Microsoft Office PowerPoint</Application>
  <PresentationFormat>Presentazione su schermo (4:3)</PresentationFormat>
  <Paragraphs>113</Paragraphs>
  <Slides>18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ＭＳ Ｐゴシック</vt:lpstr>
      <vt:lpstr>Arial</vt:lpstr>
      <vt:lpstr>Arial Narrow</vt:lpstr>
      <vt:lpstr>Calibri</vt:lpstr>
      <vt:lpstr>Microsoft Sans Serif</vt:lpstr>
      <vt:lpstr>Times New Roman</vt:lpstr>
      <vt:lpstr>powerpoint-template-24</vt:lpstr>
      <vt:lpstr>Preghiera e lectio</vt:lpstr>
      <vt:lpstr>Il seminatore: Mt 13, 1-23</vt:lpstr>
      <vt:lpstr>Spiegazione della parabola</vt:lpstr>
      <vt:lpstr>Le parabole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E’ nel cuore che l’uomo prende le sue decisioni ed effettua le sue scelte</vt:lpstr>
      <vt:lpstr>Presentazione standard di PowerPoint</vt:lpstr>
      <vt:lpstr>Presentazione standard di PowerPoint</vt:lpstr>
      <vt:lpstr>Presentazione standard di PowerPoint</vt:lpstr>
      <vt:lpstr>La Pastorale Sociale e del Lavoro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Simona Loperte</dc:creator>
  <cp:lastModifiedBy>UtenteCEI</cp:lastModifiedBy>
  <cp:revision>36</cp:revision>
  <dcterms:created xsi:type="dcterms:W3CDTF">2022-06-21T13:37:57Z</dcterms:created>
  <dcterms:modified xsi:type="dcterms:W3CDTF">2022-06-25T08:33:41Z</dcterms:modified>
</cp:coreProperties>
</file>